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 id="2147483708" r:id="rId2"/>
    <p:sldMasterId id="2147483720" r:id="rId3"/>
    <p:sldMasterId id="2147483780" r:id="rId4"/>
    <p:sldMasterId id="2147483792" r:id="rId5"/>
  </p:sldMasterIdLst>
  <p:sldIdLst>
    <p:sldId id="256" r:id="rId6"/>
    <p:sldId id="257" r:id="rId7"/>
    <p:sldId id="258" r:id="rId8"/>
    <p:sldId id="259" r:id="rId9"/>
    <p:sldId id="260" r:id="rId10"/>
    <p:sldId id="261" r:id="rId11"/>
    <p:sldId id="265" r:id="rId12"/>
    <p:sldId id="262" r:id="rId13"/>
    <p:sldId id="263" r:id="rId14"/>
    <p:sldId id="266" r:id="rId15"/>
    <p:sldId id="267" r:id="rId16"/>
    <p:sldId id="268" r:id="rId17"/>
    <p:sldId id="271" r:id="rId18"/>
    <p:sldId id="270" r:id="rId19"/>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3" Type="http://schemas.openxmlformats.org/officeDocument/2006/relationships/slideMaster" Target="slideMasters/slideMaster3.xml"/><Relationship Id="rId21"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1"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3" name="Rectangle 12"/>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
        <p:nvSpPr>
          <p:cNvPr id="2" name="Title 1"/>
          <p:cNvSpPr>
            <a:spLocks noGrp="1"/>
          </p:cNvSpPr>
          <p:nvPr>
            <p:ph type="ctrTitle"/>
          </p:nvPr>
        </p:nvSpPr>
        <p:spPr>
          <a:xfrm>
            <a:off x="817581" y="3132290"/>
            <a:ext cx="7175351" cy="1793167"/>
          </a:xfrm>
          <a:effectLst/>
        </p:spPr>
        <p:txBody>
          <a:bodyPr>
            <a:noAutofit/>
          </a:bodyPr>
          <a:lstStyle>
            <a:lvl1pPr marL="640080" indent="-457200" algn="l">
              <a:defRPr sz="5400"/>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en-US" smtClean="0"/>
              <a:t>Click to edit Master title style</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5D221572-A9E8-4185-A0AC-F459F962EAFC}" type="datetimeFigureOut">
              <a:rPr lang="id-ID" smtClean="0"/>
              <a:t>02/10/2022</a:t>
            </a:fld>
            <a:endParaRPr lang="id-ID"/>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id-ID"/>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5BDD5148-A511-45D0-8F46-7BA9B0EA2FB8}" type="slidenum">
              <a:rPr lang="id-ID" smtClean="0"/>
              <a:t>‹#›</a:t>
            </a:fld>
            <a:endParaRPr lang="id-ID"/>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BDD5148-A511-45D0-8F46-7BA9B0EA2FB8}" type="slidenum">
              <a:rPr lang="id-ID" smtClean="0"/>
              <a:t>‹#›</a:t>
            </a:fld>
            <a:endParaRPr lang="id-ID"/>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5BDD5148-A511-45D0-8F46-7BA9B0EA2FB8}" type="slidenum">
              <a:rPr lang="id-ID" smtClean="0"/>
              <a:t>‹#›</a:t>
            </a:fld>
            <a:endParaRPr lang="id-ID"/>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id-ID"/>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5BDD5148-A511-45D0-8F46-7BA9B0EA2FB8}" type="slidenum">
              <a:rPr lang="id-ID" smtClean="0"/>
              <a:t>‹#›</a:t>
            </a:fld>
            <a:endParaRPr lang="id-ID"/>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3" name="Group 42"/>
          <p:cNvGrpSpPr/>
          <p:nvPr/>
        </p:nvGrpSpPr>
        <p:grpSpPr>
          <a:xfrm>
            <a:off x="-382404" y="0"/>
            <a:ext cx="9932332" cy="6858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4649096" y="-21511"/>
            <a:ext cx="3505200" cy="2312889"/>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4733365" y="2708476"/>
            <a:ext cx="3313355" cy="1702160"/>
          </a:xfrm>
        </p:spPr>
        <p:txBody>
          <a:bodyPr>
            <a:normAutofit/>
          </a:bodyPr>
          <a:lstStyle>
            <a:lvl1pPr>
              <a:defRPr sz="3600"/>
            </a:lvl1pPr>
          </a:lstStyle>
          <a:p>
            <a:r>
              <a:rPr lang="en-US" smtClean="0"/>
              <a:t>Click to edit Master title style</a:t>
            </a:r>
            <a:endParaRPr lang="en-US" dirty="0"/>
          </a:p>
        </p:txBody>
      </p:sp>
      <p:sp>
        <p:nvSpPr>
          <p:cNvPr id="3" name="Subtitle 2"/>
          <p:cNvSpPr>
            <a:spLocks noGrp="1"/>
          </p:cNvSpPr>
          <p:nvPr>
            <p:ph type="subTitle" idx="1"/>
          </p:nvPr>
        </p:nvSpPr>
        <p:spPr>
          <a:xfrm>
            <a:off x="4733365" y="4421080"/>
            <a:ext cx="3309803" cy="126062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a:xfrm>
            <a:off x="4738744" y="1516828"/>
            <a:ext cx="2133600" cy="750981"/>
          </a:xfrm>
        </p:spPr>
        <p:txBody>
          <a:bodyPr anchor="b"/>
          <a:lstStyle>
            <a:lvl1pPr algn="l">
              <a:defRPr sz="2400"/>
            </a:lvl1pPr>
          </a:lstStyle>
          <a:p>
            <a:fld id="{5D221572-A9E8-4185-A0AC-F459F962EAFC}" type="datetimeFigureOut">
              <a:rPr lang="id-ID" smtClean="0"/>
              <a:t>02/10/2022</a:t>
            </a:fld>
            <a:endParaRPr lang="id-ID"/>
          </a:p>
        </p:txBody>
      </p:sp>
      <p:sp>
        <p:nvSpPr>
          <p:cNvPr id="50" name="Rectangle 49"/>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5303520" y="5719966"/>
            <a:ext cx="2831592" cy="365125"/>
          </a:xfrm>
        </p:spPr>
        <p:txBody>
          <a:bodyPr>
            <a:normAutofit/>
          </a:bodyPr>
          <a:lstStyle>
            <a:lvl1pPr>
              <a:defRPr>
                <a:solidFill>
                  <a:schemeClr val="accent1"/>
                </a:solidFill>
              </a:defRPr>
            </a:lvl1pPr>
          </a:lstStyle>
          <a:p>
            <a:endParaRPr lang="id-ID"/>
          </a:p>
        </p:txBody>
      </p:sp>
      <p:sp>
        <p:nvSpPr>
          <p:cNvPr id="6" name="Slide Number Placeholder 5"/>
          <p:cNvSpPr>
            <a:spLocks noGrp="1"/>
          </p:cNvSpPr>
          <p:nvPr>
            <p:ph type="sldNum" sz="quarter" idx="12"/>
          </p:nvPr>
        </p:nvSpPr>
        <p:spPr>
          <a:xfrm>
            <a:off x="4649096" y="5719966"/>
            <a:ext cx="643666" cy="365125"/>
          </a:xfrm>
        </p:spPr>
        <p:txBody>
          <a:bodyPr/>
          <a:lstStyle>
            <a:lvl1pPr>
              <a:defRPr>
                <a:solidFill>
                  <a:schemeClr val="accent1"/>
                </a:solidFill>
              </a:defRPr>
            </a:lvl1pPr>
          </a:lstStyle>
          <a:p>
            <a:fld id="{5BDD5148-A511-45D0-8F46-7BA9B0EA2FB8}" type="slidenum">
              <a:rPr lang="id-ID" smtClean="0"/>
              <a:t>‹#›</a:t>
            </a:fld>
            <a:endParaRPr lang="id-ID"/>
          </a:p>
        </p:txBody>
      </p:sp>
      <p:sp>
        <p:nvSpPr>
          <p:cNvPr id="89" name="Rectangle 88"/>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258645" y="2900829"/>
            <a:ext cx="6637468" cy="1362075"/>
          </a:xfrm>
        </p:spPr>
        <p:txBody>
          <a:bodyPr anchor="b"/>
          <a:lstStyle>
            <a:lvl1pPr algn="l">
              <a:defRPr sz="4000" b="0"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1258645" y="4267200"/>
            <a:ext cx="6637467" cy="1520413"/>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
        <p:nvSpPr>
          <p:cNvPr id="9" name="Content Placeholder 8"/>
          <p:cNvSpPr>
            <a:spLocks noGrp="1"/>
          </p:cNvSpPr>
          <p:nvPr>
            <p:ph sz="quarter" idx="13"/>
          </p:nvPr>
        </p:nvSpPr>
        <p:spPr>
          <a:xfrm>
            <a:off x="1042416" y="2313432"/>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Content Placeholder 10"/>
          <p:cNvSpPr>
            <a:spLocks noGrp="1"/>
          </p:cNvSpPr>
          <p:nvPr>
            <p:ph sz="quarter" idx="14"/>
          </p:nvPr>
        </p:nvSpPr>
        <p:spPr>
          <a:xfrm>
            <a:off x="4645152" y="2313431"/>
            <a:ext cx="3419856" cy="349300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1412111" y="2316009"/>
            <a:ext cx="3057148"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041721"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11837" y="2316010"/>
            <a:ext cx="3055717" cy="639762"/>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2974694"/>
            <a:ext cx="3419856" cy="2835797"/>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D221572-A9E8-4185-A0AC-F459F962EAFC}" type="datetimeFigureOut">
              <a:rPr lang="id-ID" smtClean="0"/>
              <a:t>02/10/2022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21572-A9E8-4185-A0AC-F459F962EAFC}" type="datetimeFigureOut">
              <a:rPr lang="id-ID" smtClean="0"/>
              <a:t>02/10/2022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en-US" smtClean="0"/>
              <a:t>Click to edit Master title style</a:t>
            </a:r>
            <a:endParaRPr lang="en-US" dirty="0"/>
          </a:p>
        </p:txBody>
      </p:sp>
      <p:sp>
        <p:nvSpPr>
          <p:cNvPr id="3" name="Text Placeholder 2"/>
          <p:cNvSpPr>
            <a:spLocks noGrp="1"/>
          </p:cNvSpPr>
          <p:nvPr>
            <p:ph type="body" idx="1"/>
          </p:nvPr>
        </p:nvSpPr>
        <p:spPr>
          <a:xfrm>
            <a:off x="2022438" y="4607511"/>
            <a:ext cx="5970494" cy="835460"/>
          </a:xfrm>
        </p:spPr>
        <p:txBody>
          <a:bodyPr anchor="t"/>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3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
        <p:nvSpPr>
          <p:cNvPr id="58" name="Rectangle 57"/>
          <p:cNvSpPr/>
          <p:nvPr/>
        </p:nvSpPr>
        <p:spPr>
          <a:xfrm>
            <a:off x="905571" y="601883"/>
            <a:ext cx="3562257" cy="5648445"/>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1145894" y="856527"/>
            <a:ext cx="3090440" cy="5150734"/>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1" name="Rectangle 60"/>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2" name="Title 1"/>
          <p:cNvSpPr>
            <a:spLocks noGrp="1"/>
          </p:cNvSpPr>
          <p:nvPr>
            <p:ph type="title"/>
          </p:nvPr>
        </p:nvSpPr>
        <p:spPr>
          <a:xfrm>
            <a:off x="4739833" y="2657434"/>
            <a:ext cx="3304572" cy="1463153"/>
          </a:xfrm>
        </p:spPr>
        <p:txBody>
          <a:bodyPr anchor="b">
            <a:normAutofit/>
          </a:bodyPr>
          <a:lstStyle>
            <a:lvl1pPr algn="l">
              <a:defRPr sz="2800" b="0"/>
            </a:lvl1pPr>
          </a:lstStyle>
          <a:p>
            <a:r>
              <a:rPr lang="en-US" smtClean="0"/>
              <a:t>Click to edit Master title style</a:t>
            </a:r>
            <a:endParaRPr lang="en-US"/>
          </a:p>
        </p:txBody>
      </p:sp>
      <p:sp>
        <p:nvSpPr>
          <p:cNvPr id="4" name="Text Placeholder 3"/>
          <p:cNvSpPr>
            <a:spLocks noGrp="1"/>
          </p:cNvSpPr>
          <p:nvPr>
            <p:ph type="body" sz="half" idx="2"/>
          </p:nvPr>
        </p:nvSpPr>
        <p:spPr>
          <a:xfrm>
            <a:off x="4736592" y="4136994"/>
            <a:ext cx="3298784" cy="1517904"/>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44" name="Group 43"/>
          <p:cNvGrpSpPr/>
          <p:nvPr/>
        </p:nvGrpSpPr>
        <p:grpSpPr>
          <a:xfrm>
            <a:off x="-382404" y="0"/>
            <a:ext cx="9932332" cy="6858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4561242" y="-21511"/>
            <a:ext cx="3679116" cy="6271840"/>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905571" y="601883"/>
            <a:ext cx="3562257" cy="5648445"/>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4650889" y="6088284"/>
            <a:ext cx="3505200" cy="8174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4734424" y="2660904"/>
            <a:ext cx="3300984" cy="1463040"/>
          </a:xfrm>
        </p:spPr>
        <p:txBody>
          <a:bodyPr anchor="b">
            <a:normAutofit/>
          </a:bodyPr>
          <a:lstStyle>
            <a:lvl1pPr algn="l">
              <a:defRPr sz="2800" b="0"/>
            </a:lvl1pPr>
          </a:lstStyle>
          <a:p>
            <a:r>
              <a:rPr lang="en-US" smtClean="0"/>
              <a:t>Click to edit Master title style</a:t>
            </a:r>
            <a:endParaRPr lang="en-US"/>
          </a:p>
        </p:txBody>
      </p:sp>
      <p:sp>
        <p:nvSpPr>
          <p:cNvPr id="3" name="Picture Placeholder 2"/>
          <p:cNvSpPr>
            <a:spLocks noGrp="1"/>
          </p:cNvSpPr>
          <p:nvPr>
            <p:ph type="pic" idx="1"/>
          </p:nvPr>
        </p:nvSpPr>
        <p:spPr>
          <a:xfrm>
            <a:off x="1005208" y="693795"/>
            <a:ext cx="3359623" cy="5468112"/>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734630" y="4133088"/>
            <a:ext cx="3300573" cy="151956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a:xfrm>
            <a:off x="4641448" y="5724835"/>
            <a:ext cx="3493664" cy="365125"/>
          </a:xfrm>
        </p:spPr>
        <p:txBody>
          <a:bodyPr>
            <a:normAutofit/>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1030147"/>
            <a:ext cx="1484453" cy="4780344"/>
          </a:xfrm>
        </p:spPr>
        <p:txBody>
          <a:bodyPr vert="eaVert" anchor="ctr"/>
          <a:lstStyle/>
          <a:p>
            <a:r>
              <a:rPr lang="en-US" smtClean="0"/>
              <a:t>Click to edit Master title style</a:t>
            </a:r>
            <a:endParaRPr lang="en-US"/>
          </a:p>
        </p:txBody>
      </p:sp>
      <p:sp>
        <p:nvSpPr>
          <p:cNvPr id="3" name="Vertical Text Placeholder 2"/>
          <p:cNvSpPr>
            <a:spLocks noGrp="1"/>
          </p:cNvSpPr>
          <p:nvPr>
            <p:ph type="body" orient="vert" idx="1"/>
          </p:nvPr>
        </p:nvSpPr>
        <p:spPr>
          <a:xfrm>
            <a:off x="1053296" y="1030147"/>
            <a:ext cx="5423704" cy="4780344"/>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4727201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850727557"/>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466087575"/>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223217535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3801890050"/>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5D221572-A9E8-4185-A0AC-F459F962EAFC}" type="datetimeFigureOut">
              <a:rPr lang="id-ID" smtClean="0"/>
              <a:t>02/10/2022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13663043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
        <p:nvSpPr>
          <p:cNvPr id="8" name="Title 7"/>
          <p:cNvSpPr>
            <a:spLocks noGrp="1"/>
          </p:cNvSpPr>
          <p:nvPr>
            <p:ph type="title"/>
          </p:nvPr>
        </p:nvSpPr>
        <p:spPr/>
        <p:txBody>
          <a:bodyPr/>
          <a:lstStyle/>
          <a:p>
            <a:r>
              <a:rPr lang="en-US" smtClean="0"/>
              <a:t>Click to edit Master title style</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cSld>
  <p:clrMapOvr>
    <a:masterClrMapping/>
  </p:clrMapOvr>
  <p:timing>
    <p:tnLst>
      <p:par>
        <p:cTn id="1" dur="indefinite" restart="never" nodeType="tmRoot"/>
      </p:par>
    </p:tnLst>
  </p:timing>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21572-A9E8-4185-A0AC-F459F962EAFC}" type="datetimeFigureOut">
              <a:rPr lang="id-ID" smtClean="0"/>
              <a:t>02/10/2022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240039761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154056498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1324283775"/>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1149231653"/>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5BDD5148-A511-45D0-8F46-7BA9B0EA2FB8}" type="slidenum">
              <a:rPr lang="id-ID" smtClean="0"/>
              <a:t>‹#›</a:t>
            </a:fld>
            <a:endParaRPr lang="id-ID"/>
          </a:p>
        </p:txBody>
      </p:sp>
    </p:spTree>
    <p:extLst>
      <p:ext uri="{BB962C8B-B14F-4D97-AF65-F5344CB8AC3E}">
        <p14:creationId xmlns:p14="http://schemas.microsoft.com/office/powerpoint/2010/main" val="2315763151"/>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Rounded Rectangle 9"/>
          <p:cNvSpPr/>
          <p:nvPr/>
        </p:nvSpPr>
        <p:spPr>
          <a:xfrm>
            <a:off x="418596" y="434162"/>
            <a:ext cx="8306809" cy="3108960"/>
          </a:xfrm>
          <a:prstGeom prst="roundRect">
            <a:avLst>
              <a:gd name="adj" fmla="val 4578"/>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4"/>
          <p:cNvSpPr>
            <a:spLocks noGrp="1"/>
          </p:cNvSpPr>
          <p:nvPr>
            <p:ph type="ctrTitle"/>
          </p:nvPr>
        </p:nvSpPr>
        <p:spPr>
          <a:xfrm>
            <a:off x="722376" y="1820206"/>
            <a:ext cx="7772400" cy="1828800"/>
          </a:xfrm>
        </p:spPr>
        <p:txBody>
          <a:bodyPr lIns="45720" rIns="45720" bIns="45720"/>
          <a:lstStyle>
            <a:lvl1pPr algn="r">
              <a:defRPr sz="4500" b="1">
                <a:solidFill>
                  <a:schemeClr val="accent1">
                    <a:tint val="88000"/>
                    <a:satMod val="150000"/>
                  </a:schemeClr>
                </a:solidFill>
                <a:effectLst>
                  <a:outerShdw blurRad="53975" dist="22860" dir="5400000" algn="tl" rotWithShape="0">
                    <a:srgbClr val="000000">
                      <a:alpha val="55000"/>
                    </a:srgbClr>
                  </a:outerShdw>
                </a:effectLst>
              </a:defRPr>
            </a:lvl1pPr>
            <a:extLst/>
          </a:lstStyle>
          <a:p>
            <a:r>
              <a:rPr kumimoji="0" lang="en-US" smtClean="0"/>
              <a:t>Click to edit Master title style</a:t>
            </a:r>
            <a:endParaRPr kumimoji="0" lang="en-US"/>
          </a:p>
        </p:txBody>
      </p:sp>
      <p:sp>
        <p:nvSpPr>
          <p:cNvPr id="20" name="Subtitle 19"/>
          <p:cNvSpPr>
            <a:spLocks noGrp="1"/>
          </p:cNvSpPr>
          <p:nvPr>
            <p:ph type="subTitle" idx="1"/>
          </p:nvPr>
        </p:nvSpPr>
        <p:spPr>
          <a:xfrm>
            <a:off x="722376" y="3685032"/>
            <a:ext cx="7772400" cy="914400"/>
          </a:xfrm>
        </p:spPr>
        <p:txBody>
          <a:bodyPr lIns="182880" tIns="0"/>
          <a:lstStyle>
            <a:lvl1pPr marL="36576" indent="0" algn="r">
              <a:spcBef>
                <a:spcPts val="0"/>
              </a:spcBef>
              <a:buNone/>
              <a:defRPr sz="2000">
                <a:solidFill>
                  <a:schemeClr val="bg2">
                    <a:shade val="2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19" name="Date Placeholder 18"/>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11" name="Slide Number Placeholder 10"/>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a:xfrm>
            <a:off x="502920" y="530352"/>
            <a:ext cx="8183880" cy="4187952"/>
          </a:xfrm>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4" name="Rounded Rectangle 13"/>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ed Rectangle 10"/>
          <p:cNvSpPr/>
          <p:nvPr/>
        </p:nvSpPr>
        <p:spPr>
          <a:xfrm>
            <a:off x="418596" y="434162"/>
            <a:ext cx="8306809" cy="4341329"/>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68344" y="4928616"/>
            <a:ext cx="8183880" cy="676656"/>
          </a:xfrm>
        </p:spPr>
        <p:txBody>
          <a:bodyPr lIns="91440" bIns="0" anchor="b"/>
          <a:lstStyle>
            <a:lvl1pPr algn="l">
              <a:buNone/>
              <a:defRPr sz="3600" b="0" cap="none" baseline="0">
                <a:solidFill>
                  <a:schemeClr val="bg2">
                    <a:shade val="25000"/>
                  </a:schemeClr>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68344" y="5624484"/>
            <a:ext cx="8183880" cy="420624"/>
          </a:xfrm>
        </p:spPr>
        <p:txBody>
          <a:bodyPr lIns="118872" tIns="0" anchor="t"/>
          <a:lstStyle>
            <a:lvl1pPr marL="0" marR="36576" indent="0" algn="l">
              <a:spcBef>
                <a:spcPts val="0"/>
              </a:spcBef>
              <a:spcAft>
                <a:spcPts val="0"/>
              </a:spcAft>
              <a:buNone/>
              <a:defRPr sz="1800" b="0">
                <a:solidFill>
                  <a:schemeClr val="accent1">
                    <a:shade val="50000"/>
                    <a:satMod val="110000"/>
                  </a:schemeClr>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514352"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755360" y="530352"/>
            <a:ext cx="3931920" cy="4389120"/>
          </a:xfrm>
        </p:spPr>
        <p:txBody>
          <a:bodyPr/>
          <a:lstStyle>
            <a:lvl1pPr>
              <a:defRPr sz="2600"/>
            </a:lvl1pPr>
            <a:lvl2pPr>
              <a:defRPr sz="22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nchor="b"/>
          <a:lstStyle>
            <a:lvl1pPr>
              <a:defRPr b="1"/>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7224" y="579438"/>
            <a:ext cx="3931920" cy="792162"/>
          </a:xfrm>
        </p:spPr>
        <p:txBody>
          <a:bodyPr lIns="146304"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52169" y="579438"/>
            <a:ext cx="3931920" cy="792162"/>
          </a:xfrm>
        </p:spPr>
        <p:txBody>
          <a:bodyPr lIns="137160" anchor="ctr"/>
          <a:lstStyle>
            <a:lvl1pPr marL="0" indent="0" algn="l">
              <a:buNone/>
              <a:defRPr sz="2400" b="1">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7224"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52169" y="1447800"/>
            <a:ext cx="3931920" cy="3489960"/>
          </a:xfrm>
        </p:spPr>
        <p:txBody>
          <a:bodyPr anchor="t"/>
          <a:lstStyle>
            <a:lvl1pPr algn="l">
              <a:defRPr sz="2400"/>
            </a:lvl1pPr>
            <a:lvl2pPr algn="l">
              <a:defRPr sz="2000"/>
            </a:lvl2pPr>
            <a:lvl3pPr algn="l">
              <a:defRPr sz="1800"/>
            </a:lvl3pPr>
            <a:lvl4pPr algn="l">
              <a:defRPr sz="1600"/>
            </a:lvl4pPr>
            <a:lvl5pPr algn="l">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extLst/>
          </a:lstStyle>
          <a:p>
            <a:endParaRPr lang="id-ID"/>
          </a:p>
        </p:txBody>
      </p:sp>
      <p:sp>
        <p:nvSpPr>
          <p:cNvPr id="9" name="Slide Number Placeholder 8"/>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ctr" defTabSz="914400" rtl="0" eaLnBrk="1" latinLnBrk="0" hangingPunct="1">
              <a:spcBef>
                <a:spcPct val="20000"/>
              </a:spcBef>
              <a:spcAft>
                <a:spcPts val="300"/>
              </a:spcAft>
              <a:buClr>
                <a:schemeClr val="accent6">
                  <a:lumMod val="75000"/>
                </a:schemeClr>
              </a:buClr>
              <a:buSzPct val="130000"/>
              <a:buFont typeface="Georgia" pitchFamily="18" charset="0"/>
              <a:buNone/>
            </a:pPr>
            <a:r>
              <a:rPr lang="en-US" smtClean="0"/>
              <a:t>Click to edit Master text styles</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5D221572-A9E8-4185-A0AC-F459F962EAFC}" type="datetimeFigureOut">
              <a:rPr lang="id-ID" smtClean="0"/>
              <a:t>02/10/2022</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5BDD5148-A511-45D0-8F46-7BA9B0EA2FB8}" type="slidenum">
              <a:rPr lang="id-ID" smtClean="0"/>
              <a:t>‹#›</a:t>
            </a:fld>
            <a:endParaRPr lang="id-ID"/>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4" name="Footer Placeholder 3"/>
          <p:cNvSpPr>
            <a:spLocks noGrp="1"/>
          </p:cNvSpPr>
          <p:nvPr>
            <p:ph type="ftr" sz="quarter" idx="11"/>
          </p:nvPr>
        </p:nvSpPr>
        <p:spPr/>
        <p:txBody>
          <a:bodyPr/>
          <a:lstStyle>
            <a:extLst/>
          </a:lstStyle>
          <a:p>
            <a:endParaRPr lang="id-ID"/>
          </a:p>
        </p:txBody>
      </p:sp>
      <p:sp>
        <p:nvSpPr>
          <p:cNvPr id="5" name="Slide Number Placeholder 4"/>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3" name="Footer Placeholder 2"/>
          <p:cNvSpPr>
            <a:spLocks noGrp="1"/>
          </p:cNvSpPr>
          <p:nvPr>
            <p:ph type="ftr" sz="quarter" idx="11"/>
          </p:nvPr>
        </p:nvSpPr>
        <p:spPr/>
        <p:txBody>
          <a:bodyPr/>
          <a:lstStyle>
            <a:extLst/>
          </a:lstStyle>
          <a:p>
            <a:endParaRPr lang="id-ID"/>
          </a:p>
        </p:txBody>
      </p:sp>
      <p:sp>
        <p:nvSpPr>
          <p:cNvPr id="4" name="Slide Number Placeholder 3"/>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538784" y="533400"/>
            <a:ext cx="2971800" cy="914400"/>
          </a:xfrm>
        </p:spPr>
        <p:txBody>
          <a:bodyPr anchor="b"/>
          <a:lstStyle>
            <a:lvl1pPr algn="l">
              <a:buNone/>
              <a:defRPr sz="2200" b="1">
                <a:solidFill>
                  <a:schemeClr val="accent1"/>
                </a:solidFill>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538847" y="1447802"/>
            <a:ext cx="2971800" cy="4206112"/>
          </a:xfrm>
        </p:spPr>
        <p:txBody>
          <a:bodyPr lIns="91440"/>
          <a:lstStyle>
            <a:lvl1pPr marL="18288" marR="18288" indent="0">
              <a:spcBef>
                <a:spcPts val="0"/>
              </a:spcBef>
              <a:buNone/>
              <a:defRPr sz="1400">
                <a:solidFill>
                  <a:schemeClr val="tx1"/>
                </a:solidFill>
              </a:defRPr>
            </a:lvl1pPr>
            <a:lvl2pPr>
              <a:buNone/>
              <a:defRPr sz="1200">
                <a:solidFill>
                  <a:schemeClr val="tx1"/>
                </a:solidFill>
              </a:defRPr>
            </a:lvl2pPr>
            <a:lvl3pPr>
              <a:buNone/>
              <a:defRPr sz="1000">
                <a:solidFill>
                  <a:schemeClr val="tx1"/>
                </a:solidFill>
              </a:defRPr>
            </a:lvl3pPr>
            <a:lvl4pPr>
              <a:buNone/>
              <a:defRPr sz="900">
                <a:solidFill>
                  <a:schemeClr val="tx1"/>
                </a:solidFill>
              </a:defRPr>
            </a:lvl4pPr>
            <a:lvl5pPr>
              <a:buNone/>
              <a:defRPr sz="900">
                <a:solidFill>
                  <a:schemeClr val="tx1"/>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1"/>
          </p:nvPr>
        </p:nvSpPr>
        <p:spPr>
          <a:xfrm>
            <a:off x="761372" y="930144"/>
            <a:ext cx="4626159" cy="4724402"/>
          </a:xfrm>
        </p:spPr>
        <p:txBody>
          <a:bodyPr/>
          <a:lstStyle>
            <a:lvl1pPr>
              <a:defRPr sz="2800">
                <a:solidFill>
                  <a:schemeClr val="tx1"/>
                </a:solidFill>
              </a:defRPr>
            </a:lvl1pPr>
            <a:lvl2pPr>
              <a:defRPr sz="2600">
                <a:solidFill>
                  <a:schemeClr val="tx1"/>
                </a:solidFill>
              </a:defRPr>
            </a:lvl2pPr>
            <a:lvl3pPr>
              <a:defRPr sz="2400">
                <a:solidFill>
                  <a:schemeClr val="tx1"/>
                </a:solidFill>
              </a:defRPr>
            </a:lvl3pPr>
            <a:lvl4pPr>
              <a:defRPr sz="2000">
                <a:solidFill>
                  <a:schemeClr val="tx1"/>
                </a:solidFill>
              </a:defRPr>
            </a:lvl4pPr>
            <a:lvl5pPr>
              <a:defRPr sz="2000">
                <a:solidFill>
                  <a:schemeClr val="tx1"/>
                </a:solidFill>
              </a:defRPr>
            </a:lvl5pPr>
            <a:lvl6pPr>
              <a:buNone/>
              <a:defRPr/>
            </a:lvl6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5" name="Rounded Rectangle 14"/>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Round Single Corner Rectangle 10"/>
          <p:cNvSpPr/>
          <p:nvPr/>
        </p:nvSpPr>
        <p:spPr>
          <a:xfrm>
            <a:off x="6400800" y="434162"/>
            <a:ext cx="2324605" cy="4343400"/>
          </a:xfrm>
          <a:prstGeom prst="round1Rect">
            <a:avLst>
              <a:gd name="adj" fmla="val 2748"/>
            </a:avLst>
          </a:prstGeom>
          <a:solidFill>
            <a:srgbClr val="1C1C1C"/>
          </a:soli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457200" y="5012056"/>
            <a:ext cx="8229600" cy="1051560"/>
          </a:xfrm>
        </p:spPr>
        <p:txBody>
          <a:bodyPr anchor="t"/>
          <a:lstStyle>
            <a:lvl1pPr algn="l">
              <a:buNone/>
              <a:defRPr sz="3600" b="0">
                <a:solidFill>
                  <a:schemeClr val="bg2">
                    <a:shade val="25000"/>
                  </a:schemeClr>
                </a:solidFill>
                <a:effectLst/>
              </a:defRPr>
            </a:lvl1pPr>
            <a:extLst/>
          </a:lstStyle>
          <a:p>
            <a:r>
              <a:rPr kumimoji="0" lang="en-US" smtClean="0"/>
              <a:t>Click to edit Master title style</a:t>
            </a:r>
            <a:endParaRPr kumimoji="0" lang="en-US"/>
          </a:p>
        </p:txBody>
      </p:sp>
      <p:sp>
        <p:nvSpPr>
          <p:cNvPr id="4" name="Text Placeholder 3"/>
          <p:cNvSpPr>
            <a:spLocks noGrp="1"/>
          </p:cNvSpPr>
          <p:nvPr>
            <p:ph type="body" sz="half" idx="2"/>
          </p:nvPr>
        </p:nvSpPr>
        <p:spPr bwMode="grayWhite">
          <a:xfrm>
            <a:off x="6462712" y="533400"/>
            <a:ext cx="2240280" cy="4211480"/>
          </a:xfrm>
        </p:spPr>
        <p:txBody>
          <a:bodyPr lIns="91440"/>
          <a:lstStyle>
            <a:lvl1pPr marL="45720" indent="0" algn="l">
              <a:spcBef>
                <a:spcPts val="0"/>
              </a:spcBef>
              <a:buNone/>
              <a:defRPr sz="1400">
                <a:solidFill>
                  <a:srgbClr val="FFFFFF"/>
                </a:solidFill>
              </a:defRPr>
            </a:lvl1pPr>
            <a:lvl2pPr>
              <a:defRPr sz="1200">
                <a:solidFill>
                  <a:srgbClr val="FFFFFF"/>
                </a:solidFill>
              </a:defRPr>
            </a:lvl2pPr>
            <a:lvl3pPr>
              <a:defRPr sz="1000">
                <a:solidFill>
                  <a:srgbClr val="FFFFFF"/>
                </a:solidFill>
              </a:defRPr>
            </a:lvl3pPr>
            <a:lvl4pPr>
              <a:defRPr sz="900">
                <a:solidFill>
                  <a:srgbClr val="FFFFFF"/>
                </a:solidFill>
              </a:defRPr>
            </a:lvl4pPr>
            <a:lvl5pPr>
              <a:defRPr sz="900">
                <a:solidFill>
                  <a:srgbClr val="FFFFFF"/>
                </a:solidFill>
              </a:defRPr>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extLst/>
          </a:lstStyle>
          <a:p>
            <a:endParaRPr lang="id-ID"/>
          </a:p>
        </p:txBody>
      </p:sp>
      <p:sp>
        <p:nvSpPr>
          <p:cNvPr id="7" name="Slide Number Placeholder 6"/>
          <p:cNvSpPr>
            <a:spLocks noGrp="1"/>
          </p:cNvSpPr>
          <p:nvPr>
            <p:ph type="sldNum" sz="quarter" idx="12"/>
          </p:nvPr>
        </p:nvSpPr>
        <p:spPr/>
        <p:txBody>
          <a:bodyPr/>
          <a:lstStyle>
            <a:extLst/>
          </a:lstStyle>
          <a:p>
            <a:fld id="{5BDD5148-A511-45D0-8F46-7BA9B0EA2FB8}" type="slidenum">
              <a:rPr lang="id-ID" smtClean="0"/>
              <a:t>‹#›</a:t>
            </a:fld>
            <a:endParaRPr lang="id-ID"/>
          </a:p>
        </p:txBody>
      </p:sp>
      <p:sp>
        <p:nvSpPr>
          <p:cNvPr id="3" name="Picture Placeholder 2"/>
          <p:cNvSpPr>
            <a:spLocks noGrp="1"/>
          </p:cNvSpPr>
          <p:nvPr>
            <p:ph type="pic" idx="1"/>
          </p:nvPr>
        </p:nvSpPr>
        <p:spPr>
          <a:xfrm>
            <a:off x="421480" y="435768"/>
            <a:ext cx="5925312" cy="4343400"/>
          </a:xfrm>
          <a:prstGeom prst="snipRoundRect">
            <a:avLst>
              <a:gd name="adj1" fmla="val 1040"/>
              <a:gd name="adj2" fmla="val 0"/>
            </a:avLst>
          </a:prstGeom>
          <a:solidFill>
            <a:schemeClr val="bg2">
              <a:shade val="10000"/>
            </a:schemeClr>
          </a:solidFill>
        </p:spPr>
        <p:txBody>
          <a:bodyPr/>
          <a:lstStyle>
            <a:lvl1pPr marL="0" indent="0">
              <a:buNone/>
              <a:defRPr sz="3200"/>
            </a:lvl1pPr>
            <a:extLst/>
          </a:lstStyle>
          <a:p>
            <a:r>
              <a:rPr kumimoji="0" lang="en-US" smtClean="0"/>
              <a:t>Click icon to add picture</a:t>
            </a:r>
            <a:endParaRPr kumimoji="0" lang="en-US"/>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502920" y="4983480"/>
            <a:ext cx="8183880" cy="1051560"/>
          </a:xfrm>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02920" y="530352"/>
            <a:ext cx="8183880" cy="4187952"/>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533404"/>
            <a:ext cx="1981200" cy="5257799"/>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533400" y="533402"/>
            <a:ext cx="5943600" cy="525780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5D221572-A9E8-4185-A0AC-F459F962EAFC}" type="datetimeFigureOut">
              <a:rPr lang="id-ID" smtClean="0"/>
              <a:t>02/10/2022</a:t>
            </a:fld>
            <a:endParaRPr lang="id-ID"/>
          </a:p>
        </p:txBody>
      </p:sp>
      <p:sp>
        <p:nvSpPr>
          <p:cNvPr id="5" name="Footer Placeholder 4"/>
          <p:cNvSpPr>
            <a:spLocks noGrp="1"/>
          </p:cNvSpPr>
          <p:nvPr>
            <p:ph type="ftr" sz="quarter" idx="11"/>
          </p:nvPr>
        </p:nvSpPr>
        <p:spPr/>
        <p:txBody>
          <a:bodyPr/>
          <a:lstStyle>
            <a:extLst/>
          </a:lstStyle>
          <a:p>
            <a:endParaRPr lang="id-ID"/>
          </a:p>
        </p:txBody>
      </p:sp>
      <p:sp>
        <p:nvSpPr>
          <p:cNvPr id="6" name="Slide Number Placeholder 5"/>
          <p:cNvSpPr>
            <a:spLocks noGrp="1"/>
          </p:cNvSpPr>
          <p:nvPr>
            <p:ph type="sldNum" sz="quarter" idx="12"/>
          </p:nvPr>
        </p:nvSpPr>
        <p:spPr/>
        <p:txBody>
          <a:bodyPr/>
          <a:lstStyle>
            <a:extLst/>
          </a:lstStyle>
          <a:p>
            <a:fld id="{5BDD5148-A511-45D0-8F46-7BA9B0EA2FB8}" type="slidenum">
              <a:rPr lang="id-ID" smtClean="0"/>
              <a:t>‹#›</a:t>
            </a:fld>
            <a:endParaRPr lang="id-ID"/>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5D221572-A9E8-4185-A0AC-F459F962EAFC}" type="datetimeFigureOut">
              <a:rPr lang="id-ID" smtClean="0"/>
              <a:t>02/10/2022</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D221572-A9E8-4185-A0AC-F459F962EAFC}" type="datetimeFigureOut">
              <a:rPr lang="id-ID" smtClean="0"/>
              <a:t>02/10/2022</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noAutofit/>
          </a:bodyPr>
          <a:lstStyle>
            <a:lvl1pPr marL="228600" indent="-228600" algn="l">
              <a:defRPr sz="2800" b="1">
                <a:effectLst/>
              </a:defRPr>
            </a:lvl1pPr>
          </a:lstStyle>
          <a:p>
            <a:r>
              <a:rPr lang="en-US" smtClean="0"/>
              <a:t>Click to edit Master title style</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Tree>
  </p:cSld>
  <p:clrMapOvr>
    <a:masterClrMapping/>
  </p:clrMapOvr>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2652311"/>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D221572-A9E8-4185-A0AC-F459F962EAFC}" type="datetimeFigureOut">
              <a:rPr lang="id-ID" smtClean="0"/>
              <a:t>02/10/2022</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5BDD5148-A511-45D0-8F46-7BA9B0EA2FB8}" type="slidenum">
              <a:rPr lang="id-ID" smtClean="0"/>
              <a:t>‹#›</a:t>
            </a:fld>
            <a:endParaRPr lang="id-ID"/>
          </a:p>
        </p:txBody>
      </p:sp>
      <p:sp>
        <p:nvSpPr>
          <p:cNvPr id="2" name="Title 1"/>
          <p:cNvSpPr>
            <a:spLocks noGrp="1"/>
          </p:cNvSpPr>
          <p:nvPr>
            <p:ph type="title"/>
          </p:nvPr>
        </p:nvSpPr>
        <p:spPr>
          <a:xfrm>
            <a:off x="727268" y="4464421"/>
            <a:ext cx="6383538" cy="1143000"/>
          </a:xfrm>
        </p:spPr>
        <p:txBody>
          <a:bodyPr anchor="b">
            <a:noAutofit/>
          </a:bodyPr>
          <a:lstStyle>
            <a:lvl1pPr algn="l">
              <a:defRPr sz="4600" b="1"/>
            </a:lvl1pPr>
          </a:lstStyle>
          <a:p>
            <a:r>
              <a:rPr lang="en-US" smtClean="0"/>
              <a:t>Click to edit Master title style</a:t>
            </a:r>
            <a:endParaRPr lang="en-US" dirty="0"/>
          </a:p>
        </p:txBody>
      </p:sp>
    </p:spTree>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Rectangle 8"/>
          <p:cNvSpPr/>
          <p:nvPr/>
        </p:nvSpPr>
        <p:spPr>
          <a:xfrm>
            <a:off x="0" y="3768304"/>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793289" y="4372168"/>
            <a:ext cx="6512511" cy="1143000"/>
          </a:xfrm>
          <a:prstGeom prst="rect">
            <a:avLst/>
          </a:prstGeom>
          <a:effectLst/>
        </p:spPr>
        <p:txBody>
          <a:bodyPr vert="horz" lIns="91440" tIns="45720" rIns="91440" bIns="45720" rtlCol="0" anchor="t" anchorCtr="0">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43000" y="732260"/>
            <a:ext cx="6400800" cy="347472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a:defRPr sz="1100" b="1">
                <a:solidFill>
                  <a:schemeClr val="tx1">
                    <a:lumMod val="50000"/>
                    <a:lumOff val="50000"/>
                  </a:schemeClr>
                </a:solidFill>
              </a:defRPr>
            </a:lvl1pPr>
          </a:lstStyle>
          <a:p>
            <a:fld id="{5D221572-A9E8-4185-A0AC-F459F962EAFC}" type="datetimeFigureOut">
              <a:rPr lang="id-ID" smtClean="0"/>
              <a:t>02/10/2022</a:t>
            </a:fld>
            <a:endParaRPr lang="id-ID"/>
          </a:p>
        </p:txBody>
      </p:sp>
      <p:sp>
        <p:nvSpPr>
          <p:cNvPr id="5" name="Footer Placeholder 4"/>
          <p:cNvSpPr>
            <a:spLocks noGrp="1"/>
          </p:cNvSpPr>
          <p:nvPr>
            <p:ph type="ftr" sz="quarter" idx="3"/>
          </p:nvPr>
        </p:nvSpPr>
        <p:spPr>
          <a:xfrm>
            <a:off x="457199" y="6172200"/>
            <a:ext cx="3352801" cy="365125"/>
          </a:xfrm>
          <a:prstGeom prst="rect">
            <a:avLst/>
          </a:prstGeom>
        </p:spPr>
        <p:txBody>
          <a:bodyPr vert="horz" lIns="91440" tIns="45720" rIns="91440" bIns="45720" rtlCol="0" anchor="ctr"/>
          <a:lstStyle>
            <a:lvl1pPr algn="l">
              <a:defRPr sz="1100" b="1">
                <a:solidFill>
                  <a:schemeClr val="tx1">
                    <a:lumMod val="50000"/>
                    <a:lumOff val="50000"/>
                  </a:schemeClr>
                </a:solidFill>
              </a:defRPr>
            </a:lvl1pPr>
          </a:lstStyle>
          <a:p>
            <a:endParaRPr lang="id-ID"/>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a:defRPr sz="1200" b="1">
                <a:solidFill>
                  <a:schemeClr val="tx1">
                    <a:lumMod val="50000"/>
                    <a:lumOff val="50000"/>
                  </a:schemeClr>
                </a:solidFill>
              </a:defRPr>
            </a:lvl1pPr>
          </a:lstStyle>
          <a:p>
            <a:fld id="{5BDD5148-A511-45D0-8F46-7BA9B0EA2FB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iming>
    <p:tnLst>
      <p:par>
        <p:cTn id="1" dur="indefinite" restart="never" nodeType="tmRoot"/>
      </p:par>
    </p:tnLst>
  </p:timing>
  <p:txStyles>
    <p:titleStyle>
      <a:lvl1pPr marL="320040" indent="-320040" algn="r" defTabSz="914400" rtl="0" eaLnBrk="1" latinLnBrk="0" hangingPunct="1">
        <a:spcBef>
          <a:spcPct val="0"/>
        </a:spcBef>
        <a:buClr>
          <a:schemeClr val="accent6">
            <a:lumMod val="75000"/>
          </a:schemeClr>
        </a:buClr>
        <a:buSzPct val="128000"/>
        <a:buFont typeface="Georgia" pitchFamily="18" charset="0"/>
        <a:buChar char="*"/>
        <a:defRPr sz="4600" b="1" i="0"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200" kern="1200">
          <a:solidFill>
            <a:schemeClr val="tx1">
              <a:lumMod val="75000"/>
              <a:lumOff val="25000"/>
            </a:schemeClr>
          </a:solidFill>
          <a:latin typeface="+mn-lt"/>
          <a:ea typeface="+mn-ea"/>
          <a:cs typeface="+mn-cs"/>
        </a:defRPr>
      </a:lvl1pPr>
      <a:lvl2pPr marL="54864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2000" kern="1200">
          <a:solidFill>
            <a:schemeClr val="tx1">
              <a:lumMod val="75000"/>
              <a:lumOff val="25000"/>
            </a:schemeClr>
          </a:solidFill>
          <a:latin typeface="+mn-lt"/>
          <a:ea typeface="+mn-ea"/>
          <a:cs typeface="+mn-cs"/>
        </a:defRPr>
      </a:lvl2pPr>
      <a:lvl3pPr marL="822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800" kern="1200">
          <a:solidFill>
            <a:schemeClr val="tx1">
              <a:lumMod val="75000"/>
              <a:lumOff val="25000"/>
            </a:schemeClr>
          </a:solidFill>
          <a:latin typeface="+mn-lt"/>
          <a:ea typeface="+mn-ea"/>
          <a:cs typeface="+mn-cs"/>
        </a:defRPr>
      </a:lvl3pPr>
      <a:lvl4pPr marL="109728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600" kern="1200">
          <a:solidFill>
            <a:schemeClr val="tx1">
              <a:lumMod val="75000"/>
              <a:lumOff val="25000"/>
            </a:schemeClr>
          </a:solidFill>
          <a:latin typeface="+mn-lt"/>
          <a:ea typeface="+mn-ea"/>
          <a:cs typeface="+mn-cs"/>
        </a:defRPr>
      </a:lvl4pPr>
      <a:lvl5pPr marL="138988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499273" y="5944936"/>
            <a:ext cx="4940624"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485717" y="5939011"/>
            <a:ext cx="369045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5D221572-A9E8-4185-A0AC-F459F962EAFC}" type="datetimeFigureOut">
              <a:rPr lang="id-ID" smtClean="0"/>
              <a:t>02/10/2022</a:t>
            </a:fld>
            <a:endParaRPr lang="id-ID"/>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id-ID"/>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5BDD5148-A511-45D0-8F46-7BA9B0EA2FB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304800" y="0"/>
            <a:ext cx="9932332" cy="6858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457200" y="333487"/>
            <a:ext cx="8229600" cy="6185647"/>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4561242" y="-21511"/>
            <a:ext cx="3679116" cy="699244"/>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4649096" y="-21510"/>
            <a:ext cx="3505200" cy="62393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1043490" y="1027664"/>
            <a:ext cx="7024744" cy="1143000"/>
          </a:xfrm>
          <a:prstGeom prst="rect">
            <a:avLst/>
          </a:prstGeom>
        </p:spPr>
        <p:txBody>
          <a:bodyPr vert="horz" lIns="91440" tIns="45720" rIns="91440" bIns="45720" rtlCol="0" anchor="b">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43492" y="2323652"/>
            <a:ext cx="6777317" cy="3508977"/>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5997388" y="224492"/>
            <a:ext cx="2133600" cy="365125"/>
          </a:xfrm>
          <a:prstGeom prst="rect">
            <a:avLst/>
          </a:prstGeom>
        </p:spPr>
        <p:txBody>
          <a:bodyPr vert="horz" lIns="91440" tIns="45720" rIns="91440" bIns="45720" rtlCol="0" anchor="ctr"/>
          <a:lstStyle>
            <a:lvl1pPr algn="r">
              <a:defRPr sz="1200">
                <a:solidFill>
                  <a:srgbClr val="FEFEFE"/>
                </a:solidFill>
              </a:defRPr>
            </a:lvl1pPr>
          </a:lstStyle>
          <a:p>
            <a:fld id="{5D221572-A9E8-4185-A0AC-F459F962EAFC}" type="datetimeFigureOut">
              <a:rPr lang="id-ID" smtClean="0"/>
              <a:t>02/10/2022</a:t>
            </a:fld>
            <a:endParaRPr lang="id-ID"/>
          </a:p>
        </p:txBody>
      </p:sp>
      <p:sp>
        <p:nvSpPr>
          <p:cNvPr id="5" name="Footer Placeholder 4"/>
          <p:cNvSpPr>
            <a:spLocks noGrp="1"/>
          </p:cNvSpPr>
          <p:nvPr>
            <p:ph type="ftr" sz="quarter" idx="3"/>
          </p:nvPr>
        </p:nvSpPr>
        <p:spPr>
          <a:xfrm>
            <a:off x="4641448" y="5852160"/>
            <a:ext cx="3502152" cy="365125"/>
          </a:xfrm>
          <a:prstGeom prst="rect">
            <a:avLst/>
          </a:prstGeom>
        </p:spPr>
        <p:txBody>
          <a:bodyPr vert="horz" lIns="91440" tIns="45720" rIns="91440" bIns="45720" rtlCol="0" anchor="ctr"/>
          <a:lstStyle>
            <a:lvl1pPr algn="r">
              <a:defRPr sz="1200">
                <a:solidFill>
                  <a:schemeClr val="accent1"/>
                </a:solidFill>
              </a:defRPr>
            </a:lvl1pPr>
          </a:lstStyle>
          <a:p>
            <a:endParaRPr lang="id-ID"/>
          </a:p>
        </p:txBody>
      </p:sp>
      <p:sp>
        <p:nvSpPr>
          <p:cNvPr id="6" name="Slide Number Placeholder 5"/>
          <p:cNvSpPr>
            <a:spLocks noGrp="1"/>
          </p:cNvSpPr>
          <p:nvPr>
            <p:ph type="sldNum" sz="quarter" idx="4"/>
          </p:nvPr>
        </p:nvSpPr>
        <p:spPr>
          <a:xfrm>
            <a:off x="4649096" y="224491"/>
            <a:ext cx="1332156" cy="365125"/>
          </a:xfrm>
          <a:prstGeom prst="rect">
            <a:avLst/>
          </a:prstGeom>
        </p:spPr>
        <p:txBody>
          <a:bodyPr vert="horz" lIns="91440" tIns="45720" rIns="91440" bIns="45720" rtlCol="0" anchor="ctr"/>
          <a:lstStyle>
            <a:lvl1pPr algn="l">
              <a:defRPr sz="1200">
                <a:solidFill>
                  <a:srgbClr val="FEFEFE"/>
                </a:solidFill>
              </a:defRPr>
            </a:lvl1pPr>
          </a:lstStyle>
          <a:p>
            <a:fld id="{5BDD5148-A511-45D0-8F46-7BA9B0EA2FB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D221572-A9E8-4185-A0AC-F459F962EAFC}" type="datetimeFigureOut">
              <a:rPr lang="id-ID" smtClean="0"/>
              <a:t>02/10/2022</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BDD5148-A511-45D0-8F46-7BA9B0EA2FB8}" type="slidenum">
              <a:rPr lang="id-ID" smtClean="0"/>
              <a:t>‹#›</a:t>
            </a:fld>
            <a:endParaRPr lang="id-ID"/>
          </a:p>
        </p:txBody>
      </p:sp>
    </p:spTree>
    <p:extLst>
      <p:ext uri="{BB962C8B-B14F-4D97-AF65-F5344CB8AC3E}">
        <p14:creationId xmlns:p14="http://schemas.microsoft.com/office/powerpoint/2010/main" val="1483938269"/>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ounded Rectangle 6"/>
          <p:cNvSpPr/>
          <p:nvPr/>
        </p:nvSpPr>
        <p:spPr>
          <a:xfrm>
            <a:off x="304800" y="329184"/>
            <a:ext cx="8532055" cy="6196819"/>
          </a:xfrm>
          <a:prstGeom prst="roundRect">
            <a:avLst>
              <a:gd name="adj" fmla="val 2081"/>
            </a:avLst>
          </a:prstGeom>
          <a:gradFill flip="none" rotWithShape="1">
            <a:gsLst>
              <a:gs pos="0">
                <a:srgbClr val="FFFFFF">
                  <a:shade val="100000"/>
                </a:srgbClr>
              </a:gs>
              <a:gs pos="98000">
                <a:srgbClr val="FFFFFF">
                  <a:shade val="100000"/>
                </a:srgbClr>
              </a:gs>
              <a:gs pos="99055">
                <a:srgbClr val="FFFFFF">
                  <a:shade val="93000"/>
                </a:srgbClr>
              </a:gs>
              <a:gs pos="100000">
                <a:srgbClr val="FFFFFF">
                  <a:shade val="70000"/>
                </a:srgbClr>
              </a:gs>
            </a:gsLst>
            <a:lin ang="5400000" scaled="1"/>
            <a:tileRect/>
          </a:gradFill>
          <a:ln w="2000" cap="rnd" cmpd="sng" algn="ctr">
            <a:solidFill>
              <a:srgbClr val="302F2C">
                <a:tint val="65000"/>
                <a:satMod val="120000"/>
              </a:srgbClr>
            </a:solidFill>
            <a:prstDash val="solid"/>
          </a:ln>
          <a:effectLst>
            <a:outerShdw blurRad="76200" dist="50800" dir="5400000" algn="tl" rotWithShape="0">
              <a:srgbClr val="000000">
                <a:alpha val="25000"/>
              </a:srgb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Rounded Rectangle 8"/>
          <p:cNvSpPr/>
          <p:nvPr/>
        </p:nvSpPr>
        <p:spPr>
          <a:xfrm>
            <a:off x="418596" y="434162"/>
            <a:ext cx="8306809" cy="5486400"/>
          </a:xfrm>
          <a:prstGeom prst="roundRect">
            <a:avLst>
              <a:gd name="adj" fmla="val 2127"/>
            </a:avLst>
          </a:prstGeom>
          <a:gradFill rotWithShape="1">
            <a:gsLst>
              <a:gs pos="0">
                <a:schemeClr val="bg1">
                  <a:tint val="75000"/>
                  <a:satMod val="150000"/>
                </a:schemeClr>
              </a:gs>
              <a:gs pos="55000">
                <a:schemeClr val="bg1">
                  <a:shade val="75000"/>
                  <a:satMod val="100000"/>
                </a:schemeClr>
              </a:gs>
              <a:gs pos="100000">
                <a:schemeClr val="bg1">
                  <a:shade val="35000"/>
                  <a:satMod val="100000"/>
                </a:schemeClr>
              </a:gs>
            </a:gsLst>
            <a:path path="circle">
              <a:fillToRect l="50000" t="175000" r="50000" b="-75000"/>
            </a:path>
          </a:gradFill>
          <a:ln w="889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3" name="Title Placeholder 12"/>
          <p:cNvSpPr>
            <a:spLocks noGrp="1"/>
          </p:cNvSpPr>
          <p:nvPr>
            <p:ph type="title"/>
          </p:nvPr>
        </p:nvSpPr>
        <p:spPr>
          <a:xfrm>
            <a:off x="502920" y="4985590"/>
            <a:ext cx="8183880" cy="1051560"/>
          </a:xfrm>
          <a:prstGeom prst="rect">
            <a:avLst/>
          </a:prstGeom>
        </p:spPr>
        <p:txBody>
          <a:bodyPr vert="horz" anchor="b">
            <a:normAutofit/>
          </a:bodyPr>
          <a:lstStyle>
            <a:extLst/>
          </a:lstStyle>
          <a:p>
            <a:r>
              <a:rPr kumimoji="0" lang="en-US" smtClean="0"/>
              <a:t>Click to edit Master title style</a:t>
            </a:r>
            <a:endParaRPr kumimoji="0" lang="en-US"/>
          </a:p>
        </p:txBody>
      </p:sp>
      <p:sp>
        <p:nvSpPr>
          <p:cNvPr id="4" name="Text Placeholder 3"/>
          <p:cNvSpPr>
            <a:spLocks noGrp="1"/>
          </p:cNvSpPr>
          <p:nvPr>
            <p:ph type="body" idx="1"/>
          </p:nvPr>
        </p:nvSpPr>
        <p:spPr>
          <a:xfrm>
            <a:off x="502920" y="530352"/>
            <a:ext cx="8183880" cy="4187952"/>
          </a:xfrm>
          <a:prstGeom prst="rect">
            <a:avLst/>
          </a:prstGeom>
        </p:spPr>
        <p:txBody>
          <a:bodyPr vert="horz" lIns="182880" tIns="91440">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5" name="Date Placeholder 24"/>
          <p:cNvSpPr>
            <a:spLocks noGrp="1"/>
          </p:cNvSpPr>
          <p:nvPr>
            <p:ph type="dt" sz="half" idx="2"/>
          </p:nvPr>
        </p:nvSpPr>
        <p:spPr>
          <a:xfrm>
            <a:off x="3776328" y="6111875"/>
            <a:ext cx="22860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D221572-A9E8-4185-A0AC-F459F962EAFC}" type="datetimeFigureOut">
              <a:rPr lang="id-ID" smtClean="0"/>
              <a:t>02/10/2022</a:t>
            </a:fld>
            <a:endParaRPr lang="id-ID"/>
          </a:p>
        </p:txBody>
      </p:sp>
      <p:sp>
        <p:nvSpPr>
          <p:cNvPr id="18" name="Footer Placeholder 17"/>
          <p:cNvSpPr>
            <a:spLocks noGrp="1"/>
          </p:cNvSpPr>
          <p:nvPr>
            <p:ph type="ftr" sz="quarter" idx="3"/>
          </p:nvPr>
        </p:nvSpPr>
        <p:spPr>
          <a:xfrm>
            <a:off x="6062328" y="6111875"/>
            <a:ext cx="2286000" cy="365125"/>
          </a:xfrm>
          <a:prstGeom prst="rect">
            <a:avLst/>
          </a:prstGeom>
        </p:spPr>
        <p:txBody>
          <a:bodyPr vert="horz" anchor="b"/>
          <a:lstStyle>
            <a:lvl1pPr algn="l" eaLnBrk="1" latinLnBrk="0" hangingPunct="1">
              <a:defRPr kumimoji="0" sz="1000">
                <a:solidFill>
                  <a:schemeClr val="bg2">
                    <a:shade val="50000"/>
                  </a:schemeClr>
                </a:solidFill>
              </a:defRPr>
            </a:lvl1pPr>
            <a:extLst/>
          </a:lstStyle>
          <a:p>
            <a:endParaRPr lang="id-ID"/>
          </a:p>
        </p:txBody>
      </p:sp>
      <p:sp>
        <p:nvSpPr>
          <p:cNvPr id="5" name="Slide Number Placeholder 4"/>
          <p:cNvSpPr>
            <a:spLocks noGrp="1"/>
          </p:cNvSpPr>
          <p:nvPr>
            <p:ph type="sldNum" sz="quarter" idx="4"/>
          </p:nvPr>
        </p:nvSpPr>
        <p:spPr>
          <a:xfrm>
            <a:off x="8348328" y="6111875"/>
            <a:ext cx="457200" cy="365125"/>
          </a:xfrm>
          <a:prstGeom prst="rect">
            <a:avLst/>
          </a:prstGeom>
        </p:spPr>
        <p:txBody>
          <a:bodyPr vert="horz" anchor="b"/>
          <a:lstStyle>
            <a:lvl1pPr algn="r" eaLnBrk="1" latinLnBrk="0" hangingPunct="1">
              <a:defRPr kumimoji="0" sz="1000">
                <a:solidFill>
                  <a:schemeClr val="bg2">
                    <a:shade val="50000"/>
                  </a:schemeClr>
                </a:solidFill>
              </a:defRPr>
            </a:lvl1pPr>
            <a:extLst/>
          </a:lstStyle>
          <a:p>
            <a:fld id="{5BDD5148-A511-45D0-8F46-7BA9B0EA2FB8}" type="slidenum">
              <a:rPr lang="id-ID" smtClean="0"/>
              <a:t>‹#›</a:t>
            </a:fld>
            <a:endParaRPr lang="id-ID"/>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txStyles>
    <p:titleStyle>
      <a:lvl1pPr algn="l" rtl="0" eaLnBrk="1" latinLnBrk="0" hangingPunct="1">
        <a:spcBef>
          <a:spcPct val="0"/>
        </a:spcBef>
        <a:buNone/>
        <a:defRPr kumimoji="0" sz="3600" b="1" kern="1200">
          <a:solidFill>
            <a:schemeClr val="accent1">
              <a:tint val="88000"/>
              <a:satMod val="150000"/>
            </a:schemeClr>
          </a:solidFill>
          <a:effectLst>
            <a:outerShdw blurRad="53975" dist="22860" dir="5400000" algn="tl" rotWithShape="0">
              <a:srgbClr val="000000">
                <a:alpha val="55000"/>
              </a:srgbClr>
            </a:outerShdw>
          </a:effectLst>
          <a:latin typeface="+mj-lt"/>
          <a:ea typeface="+mj-ea"/>
          <a:cs typeface="+mj-cs"/>
        </a:defRPr>
      </a:lvl1pPr>
      <a:extLst/>
    </p:titleStyle>
    <p:bodyStyle>
      <a:lvl1pPr marL="265176" indent="-265176" algn="l" rtl="0" eaLnBrk="1" latinLnBrk="0" hangingPunct="1">
        <a:spcBef>
          <a:spcPts val="250"/>
        </a:spcBef>
        <a:buClr>
          <a:schemeClr val="accent1"/>
        </a:buClr>
        <a:buSzPct val="80000"/>
        <a:buFont typeface="Wingdings 2"/>
        <a:buChar char=""/>
        <a:defRPr kumimoji="0" sz="2800" kern="1200">
          <a:solidFill>
            <a:schemeClr val="tx1"/>
          </a:solidFill>
          <a:effectLst/>
          <a:latin typeface="+mn-lt"/>
          <a:ea typeface="+mn-ea"/>
          <a:cs typeface="+mn-cs"/>
        </a:defRPr>
      </a:lvl1pPr>
      <a:lvl2pPr marL="548640" indent="-201168" algn="l" rtl="0" eaLnBrk="1" latinLnBrk="0" hangingPunct="1">
        <a:spcBef>
          <a:spcPts val="250"/>
        </a:spcBef>
        <a:buClr>
          <a:schemeClr val="accent1"/>
        </a:buClr>
        <a:buSzPct val="100000"/>
        <a:buFont typeface="Verdana"/>
        <a:buChar char="◦"/>
        <a:defRPr kumimoji="0" sz="2400" kern="1200">
          <a:solidFill>
            <a:schemeClr val="tx1"/>
          </a:solidFill>
          <a:latin typeface="+mn-lt"/>
          <a:ea typeface="+mn-ea"/>
          <a:cs typeface="+mn-cs"/>
        </a:defRPr>
      </a:lvl2pPr>
      <a:lvl3pPr marL="786384" indent="-182880" algn="l" rtl="0" eaLnBrk="1" latinLnBrk="0" hangingPunct="1">
        <a:spcBef>
          <a:spcPts val="250"/>
        </a:spcBef>
        <a:buClr>
          <a:schemeClr val="accent2">
            <a:tint val="85000"/>
            <a:satMod val="285000"/>
          </a:schemeClr>
        </a:buClr>
        <a:buSzPct val="100000"/>
        <a:buFont typeface="Wingdings 2"/>
        <a:buChar char=""/>
        <a:defRPr kumimoji="0" sz="2200" kern="1200">
          <a:solidFill>
            <a:schemeClr val="tx1"/>
          </a:solidFill>
          <a:latin typeface="+mn-lt"/>
          <a:ea typeface="+mn-ea"/>
          <a:cs typeface="+mn-cs"/>
        </a:defRPr>
      </a:lvl3pPr>
      <a:lvl4pPr marL="1024128" indent="-182880" algn="l" rtl="0" eaLnBrk="1" latinLnBrk="0" hangingPunct="1">
        <a:spcBef>
          <a:spcPts val="230"/>
        </a:spcBef>
        <a:buClr>
          <a:schemeClr val="accent2">
            <a:tint val="85000"/>
            <a:satMod val="285000"/>
          </a:schemeClr>
        </a:buClr>
        <a:buSzPct val="112000"/>
        <a:buFont typeface="Verdana"/>
        <a:buChar char="◦"/>
        <a:defRPr kumimoji="0" sz="1900" kern="1200">
          <a:solidFill>
            <a:schemeClr val="tx1"/>
          </a:solidFill>
          <a:latin typeface="+mn-lt"/>
          <a:ea typeface="+mn-ea"/>
          <a:cs typeface="+mn-cs"/>
        </a:defRPr>
      </a:lvl4pPr>
      <a:lvl5pPr marL="1280160" indent="-182880" algn="l" rtl="0" eaLnBrk="1" latinLnBrk="0" hangingPunct="1">
        <a:spcBef>
          <a:spcPts val="250"/>
        </a:spcBef>
        <a:buClr>
          <a:schemeClr val="accent3">
            <a:tint val="85000"/>
            <a:satMod val="275000"/>
          </a:schemeClr>
        </a:buClr>
        <a:buSzPct val="100000"/>
        <a:buFont typeface="Wingdings 2"/>
        <a:buChar char=""/>
        <a:defRPr kumimoji="0" sz="1800" kern="1200">
          <a:solidFill>
            <a:schemeClr val="tx1"/>
          </a:solidFill>
          <a:latin typeface="+mn-lt"/>
          <a:ea typeface="+mn-ea"/>
          <a:cs typeface="+mn-cs"/>
        </a:defRPr>
      </a:lvl5pPr>
      <a:lvl6pPr marL="1490472" indent="-182880" algn="l" rtl="0" eaLnBrk="1" latinLnBrk="0" hangingPunct="1">
        <a:spcBef>
          <a:spcPts val="250"/>
        </a:spcBef>
        <a:buClr>
          <a:schemeClr val="accent3">
            <a:tint val="85000"/>
            <a:satMod val="275000"/>
          </a:schemeClr>
        </a:buClr>
        <a:buSzPct val="100000"/>
        <a:buFont typeface="Verdana"/>
        <a:buChar char="◦"/>
        <a:defRPr kumimoji="0" sz="1700" kern="1200" baseline="0">
          <a:solidFill>
            <a:schemeClr val="tx1"/>
          </a:solidFill>
          <a:latin typeface="+mn-lt"/>
          <a:ea typeface="+mn-ea"/>
          <a:cs typeface="+mn-cs"/>
        </a:defRPr>
      </a:lvl6pPr>
      <a:lvl7pPr marL="1700784"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7pPr>
      <a:lvl8pPr marL="1920240" indent="-182880" algn="l" rtl="0" eaLnBrk="1" latinLnBrk="0" hangingPunct="1">
        <a:spcBef>
          <a:spcPts val="257"/>
        </a:spcBef>
        <a:buClr>
          <a:schemeClr val="accent3">
            <a:tint val="85000"/>
            <a:satMod val="275000"/>
          </a:schemeClr>
        </a:buClr>
        <a:buSzPct val="100000"/>
        <a:buFont typeface="Verdana"/>
        <a:buChar char="◦"/>
        <a:defRPr kumimoji="0" sz="1500" kern="1200" baseline="0">
          <a:solidFill>
            <a:schemeClr val="tx1"/>
          </a:solidFill>
          <a:latin typeface="+mn-lt"/>
          <a:ea typeface="+mn-ea"/>
          <a:cs typeface="+mn-cs"/>
        </a:defRPr>
      </a:lvl8pPr>
      <a:lvl9pPr marL="2148840" indent="-182880" algn="l" rtl="0" eaLnBrk="1" latinLnBrk="0" hangingPunct="1">
        <a:spcBef>
          <a:spcPts val="255"/>
        </a:spcBef>
        <a:buClr>
          <a:schemeClr val="accent3">
            <a:tint val="85000"/>
            <a:satMod val="275000"/>
          </a:schemeClr>
        </a:buClr>
        <a:buSzPct val="100000"/>
        <a:buFont typeface="Wingdings 2"/>
        <a:buChar char=""/>
        <a:defRPr kumimoji="0" sz="15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_rels/slide13.xml.rels><?xml version="1.0" encoding="UTF-8" standalone="yes"?>
<Relationships xmlns="http://schemas.openxmlformats.org/package/2006/relationships"><Relationship Id="rId2" Type="http://schemas.openxmlformats.org/officeDocument/2006/relationships/image" Target="../media/image6.emf"/><Relationship Id="rId1" Type="http://schemas.openxmlformats.org/officeDocument/2006/relationships/slideLayout" Target="../slideLayouts/slideLayout51.xml"/></Relationships>
</file>

<file path=ppt/slides/_rels/slide14.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p:cNvSpPr>
            <a:spLocks noGrp="1"/>
          </p:cNvSpPr>
          <p:nvPr>
            <p:ph type="body" idx="1"/>
          </p:nvPr>
        </p:nvSpPr>
        <p:spPr>
          <a:xfrm>
            <a:off x="683568" y="4797152"/>
            <a:ext cx="3706744" cy="639762"/>
          </a:xfrm>
        </p:spPr>
        <p:txBody>
          <a:bodyPr/>
          <a:lstStyle/>
          <a:p>
            <a:r>
              <a:rPr lang="id-ID" dirty="0" smtClean="0"/>
              <a:t>Maryati Rahayu, SE, MM</a:t>
            </a:r>
            <a:endParaRPr lang="id-ID" dirty="0"/>
          </a:p>
        </p:txBody>
      </p:sp>
      <p:pic>
        <p:nvPicPr>
          <p:cNvPr id="9" name="Picture 2"/>
          <p:cNvPicPr>
            <a:picLocks noGrp="1" noChangeAspect="1" noChangeArrowheads="1"/>
          </p:cNvPicPr>
          <p:nvPr>
            <p:ph sz="half" idx="2"/>
          </p:nvPr>
        </p:nvPicPr>
        <p:blipFill>
          <a:blip r:embed="rId2">
            <a:extLst>
              <a:ext uri="{28A0092B-C50C-407E-A947-70E740481C1C}">
                <a14:useLocalDpi xmlns:a14="http://schemas.microsoft.com/office/drawing/2010/main" val="0"/>
              </a:ext>
            </a:extLst>
          </a:blip>
          <a:stretch>
            <a:fillRect/>
          </a:stretch>
        </p:blipFill>
        <p:spPr bwMode="auto">
          <a:xfrm>
            <a:off x="1691680" y="1916832"/>
            <a:ext cx="1800200" cy="17514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ext Placeholder 6"/>
          <p:cNvSpPr>
            <a:spLocks noGrp="1"/>
          </p:cNvSpPr>
          <p:nvPr>
            <p:ph type="body" sz="quarter" idx="3"/>
          </p:nvPr>
        </p:nvSpPr>
        <p:spPr>
          <a:xfrm>
            <a:off x="4644008" y="1988840"/>
            <a:ext cx="3346704" cy="639762"/>
          </a:xfrm>
        </p:spPr>
        <p:txBody>
          <a:bodyPr/>
          <a:lstStyle/>
          <a:p>
            <a:pPr algn="l"/>
            <a:r>
              <a:rPr lang="id-ID" sz="4000" dirty="0" smtClean="0">
                <a:solidFill>
                  <a:srgbClr val="7030A0"/>
                </a:solidFill>
              </a:rPr>
              <a:t>Materi :</a:t>
            </a:r>
            <a:endParaRPr lang="id-ID" sz="4000" dirty="0">
              <a:solidFill>
                <a:srgbClr val="7030A0"/>
              </a:solidFill>
            </a:endParaRPr>
          </a:p>
        </p:txBody>
      </p:sp>
      <p:sp>
        <p:nvSpPr>
          <p:cNvPr id="8" name="Content Placeholder 7"/>
          <p:cNvSpPr>
            <a:spLocks noGrp="1"/>
          </p:cNvSpPr>
          <p:nvPr>
            <p:ph sz="quarter" idx="4"/>
          </p:nvPr>
        </p:nvSpPr>
        <p:spPr>
          <a:xfrm>
            <a:off x="4644008" y="3068960"/>
            <a:ext cx="3346704" cy="2743200"/>
          </a:xfrm>
        </p:spPr>
        <p:txBody>
          <a:bodyPr>
            <a:normAutofit/>
          </a:bodyPr>
          <a:lstStyle/>
          <a:p>
            <a:r>
              <a:rPr lang="id-ID" sz="3200" dirty="0" smtClean="0">
                <a:solidFill>
                  <a:srgbClr val="FF0000"/>
                </a:solidFill>
              </a:rPr>
              <a:t>Kas Kecil</a:t>
            </a:r>
          </a:p>
          <a:p>
            <a:r>
              <a:rPr lang="id-ID" sz="3200" dirty="0" smtClean="0">
                <a:solidFill>
                  <a:srgbClr val="FF0000"/>
                </a:solidFill>
              </a:rPr>
              <a:t>Rekonsiliasi Bank</a:t>
            </a:r>
            <a:endParaRPr lang="id-ID" sz="3200" dirty="0">
              <a:solidFill>
                <a:srgbClr val="FF0000"/>
              </a:solidFill>
            </a:endParaRPr>
          </a:p>
        </p:txBody>
      </p:sp>
      <p:sp>
        <p:nvSpPr>
          <p:cNvPr id="4" name="Title 3"/>
          <p:cNvSpPr>
            <a:spLocks noGrp="1"/>
          </p:cNvSpPr>
          <p:nvPr>
            <p:ph type="title"/>
          </p:nvPr>
        </p:nvSpPr>
        <p:spPr>
          <a:xfrm>
            <a:off x="457200" y="273050"/>
            <a:ext cx="7543800" cy="1139726"/>
          </a:xfrm>
        </p:spPr>
        <p:style>
          <a:lnRef idx="2">
            <a:schemeClr val="dk1"/>
          </a:lnRef>
          <a:fillRef idx="1">
            <a:schemeClr val="lt1"/>
          </a:fillRef>
          <a:effectRef idx="0">
            <a:schemeClr val="dk1"/>
          </a:effectRef>
          <a:fontRef idx="minor">
            <a:schemeClr val="dk1"/>
          </a:fontRef>
        </p:style>
        <p:txBody>
          <a:bodyPr/>
          <a:lstStyle/>
          <a:p>
            <a:pPr marL="0" indent="0" algn="ctr">
              <a:lnSpc>
                <a:spcPct val="150000"/>
              </a:lnSpc>
              <a:buNone/>
            </a:pPr>
            <a:r>
              <a:rPr lang="id-ID" dirty="0" smtClean="0">
                <a:latin typeface="Baskerville Old Face" pitchFamily="18" charset="0"/>
              </a:rPr>
              <a:t>Akuntansi Keuangan 1</a:t>
            </a:r>
            <a:endParaRPr lang="id-ID" dirty="0">
              <a:latin typeface="Baskerville Old Face" pitchFamily="18" charset="0"/>
            </a:endParaRPr>
          </a:p>
        </p:txBody>
      </p:sp>
    </p:spTree>
    <p:extLst>
      <p:ext uri="{BB962C8B-B14F-4D97-AF65-F5344CB8AC3E}">
        <p14:creationId xmlns:p14="http://schemas.microsoft.com/office/powerpoint/2010/main" val="635413099"/>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95536" y="188640"/>
            <a:ext cx="8229600" cy="1143000"/>
          </a:xfrm>
        </p:spPr>
        <p:style>
          <a:lnRef idx="1">
            <a:schemeClr val="accent6"/>
          </a:lnRef>
          <a:fillRef idx="2">
            <a:schemeClr val="accent6"/>
          </a:fillRef>
          <a:effectRef idx="1">
            <a:schemeClr val="accent6"/>
          </a:effectRef>
          <a:fontRef idx="minor">
            <a:schemeClr val="dk1"/>
          </a:fontRef>
        </p:style>
        <p:txBody>
          <a:bodyPr>
            <a:noAutofit/>
          </a:bodyPr>
          <a:lstStyle/>
          <a:p>
            <a:pPr algn="ctr"/>
            <a:r>
              <a:rPr lang="id-ID" sz="4000" b="1" dirty="0" smtClean="0">
                <a:solidFill>
                  <a:srgbClr val="00B050"/>
                </a:solidFill>
                <a:latin typeface="Cambria" pitchFamily="18" charset="0"/>
              </a:rPr>
              <a:t>Hal-hal yang menimbulkan perbedaan :</a:t>
            </a:r>
            <a:endParaRPr lang="id-ID" sz="4000" b="1" dirty="0">
              <a:solidFill>
                <a:srgbClr val="00B050"/>
              </a:solidFill>
              <a:latin typeface="Cambria" pitchFamily="18" charset="0"/>
            </a:endParaRPr>
          </a:p>
        </p:txBody>
      </p:sp>
      <p:sp>
        <p:nvSpPr>
          <p:cNvPr id="3" name="Content Placeholder 2"/>
          <p:cNvSpPr>
            <a:spLocks noGrp="1"/>
          </p:cNvSpPr>
          <p:nvPr>
            <p:ph idx="1"/>
          </p:nvPr>
        </p:nvSpPr>
        <p:spPr/>
        <p:style>
          <a:lnRef idx="1">
            <a:schemeClr val="accent1"/>
          </a:lnRef>
          <a:fillRef idx="2">
            <a:schemeClr val="accent1"/>
          </a:fillRef>
          <a:effectRef idx="1">
            <a:schemeClr val="accent1"/>
          </a:effectRef>
          <a:fontRef idx="minor">
            <a:schemeClr val="dk1"/>
          </a:fontRef>
        </p:style>
        <p:txBody>
          <a:bodyPr>
            <a:normAutofit fontScale="62500" lnSpcReduction="20000"/>
          </a:bodyPr>
          <a:lstStyle/>
          <a:p>
            <a:pPr marL="0" lvl="0" indent="0">
              <a:buNone/>
            </a:pPr>
            <a:r>
              <a:rPr lang="id-ID" sz="3200" b="1" dirty="0" smtClean="0"/>
              <a:t>1.  Setoran </a:t>
            </a:r>
            <a:r>
              <a:rPr lang="id-ID" sz="3200" b="1" dirty="0"/>
              <a:t>Dalam  Perjalanan</a:t>
            </a:r>
          </a:p>
          <a:p>
            <a:pPr marL="0" indent="0">
              <a:buNone/>
            </a:pPr>
            <a:r>
              <a:rPr lang="id-ID" sz="3200" dirty="0"/>
              <a:t>Setoran  dalam  perjalanan  ( cash in transit ) adalah uang  yang telah diterima  perusahaan  tetapi  karena berbagi hal , pihak  bank belum  dapat  dikirimkan dalam diakui  sebagai setoran</a:t>
            </a:r>
            <a:r>
              <a:rPr lang="id-ID" sz="3200" dirty="0" smtClean="0"/>
              <a:t>.</a:t>
            </a:r>
          </a:p>
          <a:p>
            <a:pPr marL="0" indent="0">
              <a:buNone/>
            </a:pPr>
            <a:endParaRPr lang="id-ID" sz="3200" dirty="0"/>
          </a:p>
          <a:p>
            <a:pPr marL="0" lvl="0" indent="0">
              <a:buNone/>
            </a:pPr>
            <a:r>
              <a:rPr lang="id-ID" sz="3200" b="1" dirty="0" smtClean="0"/>
              <a:t>2.  Cek  </a:t>
            </a:r>
            <a:r>
              <a:rPr lang="id-ID" sz="3200" b="1" dirty="0"/>
              <a:t>yang  Beredar </a:t>
            </a:r>
          </a:p>
          <a:p>
            <a:pPr marL="0" indent="0">
              <a:buNone/>
            </a:pPr>
            <a:r>
              <a:rPr lang="id-ID" sz="3200" dirty="0"/>
              <a:t>Cek yang   beredar  (outstanding cbeque) adalah  cek   yang  telah  dikeluarkan  dan diserahkan  perusahaan  untuk  membayar  sesuatu  dan  telah  diserahkan  kepada  pihak  yang berhak menerimanya  tetapi hingga  tanggal  laporan posisi keuangan  belum dicairkan  oleh  pemegangnya</a:t>
            </a:r>
            <a:r>
              <a:rPr lang="id-ID" sz="3200" dirty="0" smtClean="0"/>
              <a:t>.</a:t>
            </a:r>
          </a:p>
          <a:p>
            <a:pPr marL="0" indent="0">
              <a:buNone/>
            </a:pPr>
            <a:endParaRPr lang="id-ID" sz="3200" dirty="0"/>
          </a:p>
          <a:p>
            <a:pPr marL="0" lvl="0" indent="0">
              <a:buNone/>
            </a:pPr>
            <a:r>
              <a:rPr lang="id-ID" sz="3200" b="1" dirty="0" smtClean="0"/>
              <a:t>3   Cek  </a:t>
            </a:r>
            <a:r>
              <a:rPr lang="id-ID" sz="3200" b="1" dirty="0"/>
              <a:t>Kosong </a:t>
            </a:r>
          </a:p>
          <a:p>
            <a:pPr marL="0" indent="0">
              <a:buNone/>
            </a:pPr>
            <a:r>
              <a:rPr lang="id-ID" sz="3200" dirty="0"/>
              <a:t>Cek  kosong  atau  blank cbeque  merupakan  cek yang dananya tidak  tersedia dalam rekening  giro  atau   dana yang  tersedia   dalam rekening   giro  tidak  sebesar   nilai  yang harus ditarik  sehingga  dananya  tidak </a:t>
            </a:r>
            <a:r>
              <a:rPr lang="id-ID" sz="3200" dirty="0" smtClean="0"/>
              <a:t>mencukupi</a:t>
            </a:r>
            <a:endParaRPr lang="id-ID" sz="3200" dirty="0"/>
          </a:p>
        </p:txBody>
      </p:sp>
    </p:spTree>
    <p:extLst>
      <p:ext uri="{BB962C8B-B14F-4D97-AF65-F5344CB8AC3E}">
        <p14:creationId xmlns:p14="http://schemas.microsoft.com/office/powerpoint/2010/main" val="41827118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188640"/>
            <a:ext cx="8229600" cy="1143000"/>
          </a:xfrm>
        </p:spPr>
        <p:style>
          <a:lnRef idx="3">
            <a:schemeClr val="lt1"/>
          </a:lnRef>
          <a:fillRef idx="1">
            <a:schemeClr val="accent1"/>
          </a:fillRef>
          <a:effectRef idx="1">
            <a:schemeClr val="accent1"/>
          </a:effectRef>
          <a:fontRef idx="minor">
            <a:schemeClr val="lt1"/>
          </a:fontRef>
        </p:style>
        <p:txBody>
          <a:bodyPr>
            <a:normAutofit/>
          </a:bodyPr>
          <a:lstStyle/>
          <a:p>
            <a:pPr algn="ctr"/>
            <a:r>
              <a:rPr lang="id-ID" sz="4000" dirty="0" smtClean="0">
                <a:solidFill>
                  <a:schemeClr val="bg1"/>
                </a:solidFill>
              </a:rPr>
              <a:t>Sambungan :</a:t>
            </a:r>
            <a:endParaRPr lang="id-ID" sz="4000" dirty="0">
              <a:solidFill>
                <a:schemeClr val="bg1"/>
              </a:solidFill>
            </a:endParaRPr>
          </a:p>
        </p:txBody>
      </p:sp>
      <p:sp>
        <p:nvSpPr>
          <p:cNvPr id="3" name="Content Placeholder 2"/>
          <p:cNvSpPr>
            <a:spLocks noGrp="1"/>
          </p:cNvSpPr>
          <p:nvPr>
            <p:ph idx="1"/>
          </p:nvPr>
        </p:nvSpPr>
        <p:spPr>
          <a:xfrm>
            <a:off x="457200" y="1484784"/>
            <a:ext cx="8229600" cy="4839816"/>
          </a:xfrm>
        </p:spPr>
        <p:style>
          <a:lnRef idx="1">
            <a:schemeClr val="accent3"/>
          </a:lnRef>
          <a:fillRef idx="2">
            <a:schemeClr val="accent3"/>
          </a:fillRef>
          <a:effectRef idx="1">
            <a:schemeClr val="accent3"/>
          </a:effectRef>
          <a:fontRef idx="minor">
            <a:schemeClr val="dk1"/>
          </a:fontRef>
        </p:style>
        <p:txBody>
          <a:bodyPr>
            <a:normAutofit fontScale="55000" lnSpcReduction="20000"/>
          </a:bodyPr>
          <a:lstStyle/>
          <a:p>
            <a:pPr marL="0" lvl="0" indent="0">
              <a:buNone/>
            </a:pPr>
            <a:r>
              <a:rPr lang="id-ID" b="1" dirty="0" smtClean="0"/>
              <a:t>4.  Penagihan </a:t>
            </a:r>
            <a:r>
              <a:rPr lang="id-ID" b="1" dirty="0"/>
              <a:t>Oleh  Bank  yang  Belum   Diketahui  Oleh Perusahaan</a:t>
            </a:r>
          </a:p>
          <a:p>
            <a:pPr marL="0" indent="0">
              <a:buNone/>
            </a:pPr>
            <a:r>
              <a:rPr lang="id-ID" dirty="0"/>
              <a:t>Yaitu   jasa  penagihan tersebut biasannya  disebut  INKASO , yaitu sebuah layanan  bank  untuk penagihan  pembayaraan  atas   surat  berharga   kepada pihak ketiga  di  tempat  atau kota lain  di dalam </a:t>
            </a:r>
            <a:r>
              <a:rPr lang="id-ID" dirty="0" smtClean="0"/>
              <a:t>negeri</a:t>
            </a:r>
          </a:p>
          <a:p>
            <a:pPr marL="0" indent="0">
              <a:buNone/>
            </a:pPr>
            <a:endParaRPr lang="id-ID" dirty="0"/>
          </a:p>
          <a:p>
            <a:pPr marL="0" lvl="0" indent="0">
              <a:buNone/>
            </a:pPr>
            <a:r>
              <a:rPr lang="id-ID" b="1" dirty="0" smtClean="0"/>
              <a:t>5.  Jasa  </a:t>
            </a:r>
            <a:r>
              <a:rPr lang="id-ID" b="1" dirty="0"/>
              <a:t>Giro</a:t>
            </a:r>
          </a:p>
          <a:p>
            <a:pPr marL="0" indent="0">
              <a:buNone/>
            </a:pPr>
            <a:r>
              <a:rPr lang="id-ID" dirty="0"/>
              <a:t>Jasa giro  adalah  bunga yang diberikan  kepada nasabah  bank atas  simpanan  uanganya  di  rekening  giro  suatu  bank</a:t>
            </a:r>
            <a:r>
              <a:rPr lang="id-ID" dirty="0" smtClean="0"/>
              <a:t>.</a:t>
            </a:r>
          </a:p>
          <a:p>
            <a:pPr marL="0" indent="0">
              <a:buNone/>
            </a:pPr>
            <a:endParaRPr lang="id-ID" dirty="0"/>
          </a:p>
          <a:p>
            <a:pPr marL="0" lvl="0" indent="0">
              <a:buNone/>
            </a:pPr>
            <a:r>
              <a:rPr lang="id-ID" b="1" dirty="0" smtClean="0"/>
              <a:t>6.  Beban  </a:t>
            </a:r>
            <a:r>
              <a:rPr lang="id-ID" b="1" dirty="0"/>
              <a:t>Bunga  dan Administrasi</a:t>
            </a:r>
          </a:p>
          <a:p>
            <a:pPr marL="0" indent="0">
              <a:buNone/>
            </a:pPr>
            <a:r>
              <a:rPr lang="id-ID" dirty="0"/>
              <a:t>Beban  bunga  dan administrasi  perbankan  adalah  beban bunga  dan administrasi  yang  dikenakan  karena  menggunakan  fasilitas  perbankan tertentu</a:t>
            </a:r>
            <a:r>
              <a:rPr lang="id-ID" dirty="0" smtClean="0"/>
              <a:t>.</a:t>
            </a:r>
          </a:p>
          <a:p>
            <a:pPr marL="0" lvl="0" indent="0">
              <a:buNone/>
            </a:pPr>
            <a:endParaRPr lang="id-ID" dirty="0"/>
          </a:p>
          <a:p>
            <a:pPr marL="0" lvl="0" indent="0">
              <a:buNone/>
            </a:pPr>
            <a:r>
              <a:rPr lang="id-ID" b="1" dirty="0" smtClean="0"/>
              <a:t>7.  Kesalahan </a:t>
            </a:r>
            <a:r>
              <a:rPr lang="id-ID" b="1" dirty="0"/>
              <a:t>– kesalahan </a:t>
            </a:r>
          </a:p>
          <a:p>
            <a:pPr marL="0" indent="0">
              <a:buNone/>
            </a:pPr>
            <a:r>
              <a:rPr lang="id-ID" dirty="0"/>
              <a:t>Kesalahan –kesalahan adalah  berbagai kesalahan  yang mungkin  dilakukan  oleh  kedua  belah pihak, baik  perusahan maupun  pihak bank.</a:t>
            </a:r>
          </a:p>
          <a:p>
            <a:endParaRPr lang="id-ID" dirty="0"/>
          </a:p>
        </p:txBody>
      </p:sp>
    </p:spTree>
    <p:extLst>
      <p:ext uri="{BB962C8B-B14F-4D97-AF65-F5344CB8AC3E}">
        <p14:creationId xmlns:p14="http://schemas.microsoft.com/office/powerpoint/2010/main" val="336985404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id-ID"/>
          </a:p>
        </p:txBody>
      </p:sp>
      <p:sp>
        <p:nvSpPr>
          <p:cNvPr id="3" name="Content Placeholder 2"/>
          <p:cNvSpPr>
            <a:spLocks noGrp="1"/>
          </p:cNvSpPr>
          <p:nvPr>
            <p:ph idx="1"/>
          </p:nvPr>
        </p:nvSpPr>
        <p:spPr/>
        <p:style>
          <a:lnRef idx="1">
            <a:schemeClr val="accent6"/>
          </a:lnRef>
          <a:fillRef idx="2">
            <a:schemeClr val="accent6"/>
          </a:fillRef>
          <a:effectRef idx="1">
            <a:schemeClr val="accent6"/>
          </a:effectRef>
          <a:fontRef idx="minor">
            <a:schemeClr val="dk1"/>
          </a:fontRef>
        </p:style>
        <p:txBody>
          <a:bodyPr/>
          <a:lstStyle/>
          <a:p>
            <a:r>
              <a:rPr lang="id-ID" dirty="0"/>
              <a:t>Apabila rekonsiliasi Bank selesai disusun, maka agar saldo perkiraan Kas sesuai dengan yang sebenarnya, maka setiap jumlah yang mempengaruhi saldo perkiraan Kas (menambah/mengurang) harus </a:t>
            </a:r>
            <a:r>
              <a:rPr lang="id-ID" dirty="0" smtClean="0"/>
              <a:t>dijurnal (ayat jurnal penyesuaian).</a:t>
            </a:r>
            <a:endParaRPr lang="id-ID" dirty="0"/>
          </a:p>
          <a:p>
            <a:endParaRPr lang="id-ID" dirty="0"/>
          </a:p>
        </p:txBody>
      </p:sp>
    </p:spTree>
    <p:extLst>
      <p:ext uri="{BB962C8B-B14F-4D97-AF65-F5344CB8AC3E}">
        <p14:creationId xmlns:p14="http://schemas.microsoft.com/office/powerpoint/2010/main" val="47544217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74144" y="404664"/>
            <a:ext cx="8618336" cy="6120680"/>
          </a:xfrm>
          <a:prstGeom prst="rect">
            <a:avLst/>
          </a:prstGeom>
          <a:ln/>
          <a:extLst/>
        </p:spPr>
        <p:style>
          <a:lnRef idx="2">
            <a:schemeClr val="accent1"/>
          </a:lnRef>
          <a:fillRef idx="1">
            <a:schemeClr val="lt1"/>
          </a:fillRef>
          <a:effectRef idx="0">
            <a:schemeClr val="accent1"/>
          </a:effectRef>
          <a:fontRef idx="minor">
            <a:schemeClr val="dk1"/>
          </a:fontRef>
        </p:style>
      </p:pic>
    </p:spTree>
    <p:extLst>
      <p:ext uri="{BB962C8B-B14F-4D97-AF65-F5344CB8AC3E}">
        <p14:creationId xmlns:p14="http://schemas.microsoft.com/office/powerpoint/2010/main" val="418836338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91679" y="1052736"/>
            <a:ext cx="5616625" cy="46805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81798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7"/>
          <p:cNvSpPr>
            <a:spLocks noGrp="1"/>
          </p:cNvSpPr>
          <p:nvPr>
            <p:ph idx="1"/>
          </p:nvPr>
        </p:nvSpPr>
        <p:spPr>
          <a:xfrm>
            <a:off x="457200" y="908720"/>
            <a:ext cx="8435280" cy="5688632"/>
          </a:xfrm>
          <a:ln>
            <a:solidFill>
              <a:srgbClr val="C00000"/>
            </a:solidFill>
          </a:ln>
        </p:spPr>
        <p:txBody>
          <a:bodyPr>
            <a:normAutofit fontScale="62500" lnSpcReduction="20000"/>
          </a:bodyPr>
          <a:lstStyle/>
          <a:p>
            <a:pPr marL="109728" indent="0" algn="just">
              <a:buNone/>
            </a:pPr>
            <a:r>
              <a:rPr lang="id-ID" dirty="0"/>
              <a:t>Kas adalah aset  yang   paling bersifat </a:t>
            </a:r>
            <a:r>
              <a:rPr lang="id-ID" dirty="0" smtClean="0"/>
              <a:t>lancar (likuid) </a:t>
            </a:r>
            <a:r>
              <a:rPr lang="id-ID" dirty="0"/>
              <a:t>, dalam arti paling sering berubah. Kas juga merupakan alat tukar yang dimilik perusahaan dan siap  digunakan dalam transaksi setiap kali dibutuhkan.kas  adalah semua  alat pertukaran yang siap digunakan setiap saat, seperti :</a:t>
            </a:r>
          </a:p>
          <a:p>
            <a:pPr lvl="0"/>
            <a:r>
              <a:rPr lang="id-ID" dirty="0"/>
              <a:t>Uang kertas</a:t>
            </a:r>
          </a:p>
          <a:p>
            <a:pPr lvl="0"/>
            <a:r>
              <a:rPr lang="id-ID" dirty="0"/>
              <a:t>Uang logam </a:t>
            </a:r>
          </a:p>
          <a:p>
            <a:pPr lvl="0"/>
            <a:r>
              <a:rPr lang="id-ID" dirty="0"/>
              <a:t>Cek kontan yang belum disetorkan. Cek adalah perintah tertulis nasabah  kepada  bank untuk menarik  dana sejumlah tertentu atas namanya atau atas unjuk. Cek kontan berarti cek yang diterima perusahaan dari lain dan siap  dicarikan ,tetapi sampai dengan tanggal neraca 	belum dicairkan oleh perusahaan </a:t>
            </a:r>
          </a:p>
          <a:p>
            <a:pPr lvl="0"/>
            <a:r>
              <a:rPr lang="id-ID" dirty="0"/>
              <a:t>Simpanan  giro. Simpanan  giro adalah saldo rekening giro milik perusahaan  yang dapat dgunakan secara bebas untuk membiaya kegiatan usaha </a:t>
            </a:r>
          </a:p>
          <a:p>
            <a:pPr lvl="0"/>
            <a:r>
              <a:rPr lang="id-ID" dirty="0"/>
              <a:t>Cek perjalanan. Cek perjalanan  (traveler’s cbeque) adalah alat pembayaran  semacam cek yang diciptakan untuk orang  yang berpergian dan dapat diuangkan pada kantor bank yang mengeluarkan atau pihak yang ditunjukan .Cek perjalanan dapat dibayar oleh perusahaan yang mengeluarkan dan dijual dengan angka nominal  tertentu  serta dijamin dari kehilangan atau pencurian . </a:t>
            </a:r>
          </a:p>
          <a:p>
            <a:pPr lvl="0"/>
            <a:r>
              <a:rPr lang="id-ID" dirty="0"/>
              <a:t>Bank  Draft . Bank draft  adalah  wesel atau surat berharga yang berisi  perintah tidak bersyarat   dari bank penerbit draft tersebut  kepada pihak lainnya (tetarik ) untuk membayar sejumlah uang kepada seseorang  atau orang yang ditunjukan  pada waktu yang  telah ditentukan </a:t>
            </a:r>
          </a:p>
          <a:p>
            <a:r>
              <a:rPr lang="id-ID" dirty="0"/>
              <a:t> </a:t>
            </a:r>
          </a:p>
          <a:p>
            <a:endParaRPr lang="id-ID" dirty="0"/>
          </a:p>
        </p:txBody>
      </p:sp>
      <p:sp>
        <p:nvSpPr>
          <p:cNvPr id="7" name="Title 6"/>
          <p:cNvSpPr>
            <a:spLocks noGrp="1"/>
          </p:cNvSpPr>
          <p:nvPr>
            <p:ph type="title"/>
          </p:nvPr>
        </p:nvSpPr>
        <p:spPr>
          <a:xfrm>
            <a:off x="755576" y="116632"/>
            <a:ext cx="7941568" cy="864096"/>
          </a:xfrm>
        </p:spPr>
        <p:txBody>
          <a:bodyPr/>
          <a:lstStyle/>
          <a:p>
            <a:pPr algn="ctr"/>
            <a:r>
              <a:rPr lang="id-ID" dirty="0" smtClean="0">
                <a:solidFill>
                  <a:srgbClr val="C00000"/>
                </a:solidFill>
                <a:latin typeface="Baskerville Old Face" pitchFamily="18" charset="0"/>
              </a:rPr>
              <a:t>Kas</a:t>
            </a:r>
            <a:endParaRPr lang="id-ID" dirty="0">
              <a:solidFill>
                <a:srgbClr val="C00000"/>
              </a:solidFill>
              <a:latin typeface="Baskerville Old Face" pitchFamily="18" charset="0"/>
            </a:endParaRPr>
          </a:p>
        </p:txBody>
      </p:sp>
    </p:spTree>
    <p:extLst>
      <p:ext uri="{BB962C8B-B14F-4D97-AF65-F5344CB8AC3E}">
        <p14:creationId xmlns:p14="http://schemas.microsoft.com/office/powerpoint/2010/main" val="202458616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251520" y="1052736"/>
            <a:ext cx="8640960" cy="5256584"/>
          </a:xfrm>
        </p:spPr>
        <p:txBody>
          <a:bodyPr>
            <a:normAutofit fontScale="70000" lnSpcReduction="20000"/>
          </a:bodyPr>
          <a:lstStyle/>
          <a:p>
            <a:pPr marL="109728" indent="0" algn="just">
              <a:buNone/>
            </a:pPr>
            <a:r>
              <a:rPr lang="id-ID" dirty="0"/>
              <a:t>Setara kas adalah investasi yang bersifat likuid, berjangkau pendek , dan yang dengan cepat dapat dijadikan kas  dalam jumlah  tertentu   tanpa  menghadapi risiko perubahaan nilai yang signifikan.Terdapat  beberapa  aset  yang  tidak dapat  dikategorikan sebagai kas , walapun memiliki kemiripan  fungsi  dengan  kas  . </a:t>
            </a:r>
            <a:r>
              <a:rPr lang="id-ID" b="1" i="1" dirty="0"/>
              <a:t>Beberapa aset yang tidak  termasuk dalam kriteria kas</a:t>
            </a:r>
            <a:r>
              <a:rPr lang="id-ID" dirty="0"/>
              <a:t> , baik menurut akuntansi maupun perpajakan  adalah :</a:t>
            </a:r>
          </a:p>
          <a:p>
            <a:pPr lvl="0"/>
            <a:r>
              <a:rPr lang="id-ID" dirty="0"/>
              <a:t>Deposito  yang jatuh temponya lebih dari tiga bulan atau akan diperpanjang (rollver)</a:t>
            </a:r>
          </a:p>
          <a:p>
            <a:pPr lvl="0"/>
            <a:r>
              <a:rPr lang="id-ID" dirty="0"/>
              <a:t>Perangko dan materai</a:t>
            </a:r>
          </a:p>
          <a:p>
            <a:pPr lvl="0"/>
            <a:r>
              <a:rPr lang="id-ID" dirty="0"/>
              <a:t>Kas bon atau  uang muka</a:t>
            </a:r>
          </a:p>
          <a:p>
            <a:pPr lvl="0"/>
            <a:r>
              <a:rPr lang="id-ID" dirty="0"/>
              <a:t>Cek kosong. Cek kosong atau blank cbeque  merupakan cek yang dananya tidak tersedia dalam rekening giro atau dana yang tersedia dalam rekening giro tersebut  tidak sebesar nilai yang  harus ditarik  sehingga  tidak cukup dananya</a:t>
            </a:r>
          </a:p>
          <a:p>
            <a:pPr lvl="0"/>
            <a:r>
              <a:rPr lang="id-ID" dirty="0"/>
              <a:t>Giro mundur. Bilyet  giro adalah surta </a:t>
            </a:r>
            <a:r>
              <a:rPr lang="id-ID" dirty="0" smtClean="0"/>
              <a:t>perintah  </a:t>
            </a:r>
            <a:r>
              <a:rPr lang="id-ID" dirty="0"/>
              <a:t>dari nasabah kepada  bank yang mengelola  rekening giro nasabah  untuk  memindahbukukan  sejumlah  uang  dari  rekening  yang  bersangkutan  kepada  pihak penerima  yang  disebut  namanya atau nomor rekening  pada bank  yang sama atau bank lain.</a:t>
            </a:r>
          </a:p>
          <a:p>
            <a:endParaRPr lang="id-ID" dirty="0"/>
          </a:p>
          <a:p>
            <a:endParaRPr lang="id-ID" dirty="0"/>
          </a:p>
        </p:txBody>
      </p:sp>
      <p:sp>
        <p:nvSpPr>
          <p:cNvPr id="3" name="Title 2"/>
          <p:cNvSpPr>
            <a:spLocks noGrp="1"/>
          </p:cNvSpPr>
          <p:nvPr>
            <p:ph type="title"/>
          </p:nvPr>
        </p:nvSpPr>
        <p:spPr>
          <a:xfrm>
            <a:off x="755576" y="11266"/>
            <a:ext cx="7941568" cy="969462"/>
          </a:xfrm>
        </p:spPr>
        <p:txBody>
          <a:bodyPr>
            <a:normAutofit/>
          </a:bodyPr>
          <a:lstStyle/>
          <a:p>
            <a:pPr algn="ctr"/>
            <a:r>
              <a:rPr lang="id-ID" sz="3600" dirty="0" smtClean="0">
                <a:solidFill>
                  <a:srgbClr val="002060"/>
                </a:solidFill>
              </a:rPr>
              <a:t>Setara Kas</a:t>
            </a:r>
            <a:endParaRPr lang="id-ID" sz="3600" dirty="0">
              <a:solidFill>
                <a:srgbClr val="002060"/>
              </a:solidFill>
            </a:endParaRPr>
          </a:p>
        </p:txBody>
      </p:sp>
    </p:spTree>
    <p:extLst>
      <p:ext uri="{BB962C8B-B14F-4D97-AF65-F5344CB8AC3E}">
        <p14:creationId xmlns:p14="http://schemas.microsoft.com/office/powerpoint/2010/main" val="42794303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457200" y="1268760"/>
            <a:ext cx="8229600" cy="4738531"/>
          </a:xfrm>
        </p:spPr>
        <p:txBody>
          <a:bodyPr>
            <a:normAutofit fontScale="85000" lnSpcReduction="20000"/>
          </a:bodyPr>
          <a:lstStyle/>
          <a:p>
            <a:pPr marL="109728" indent="0" algn="just">
              <a:buNone/>
            </a:pPr>
            <a:r>
              <a:rPr lang="id-ID" dirty="0"/>
              <a:t>Kas kecil adalah uang  tunai yang  disediakan  perusahaan  untuk membayar  pengeluaran-pengeluaran  yang  jumlahnya relative kecil , rutin, dan tidak  ekonomis bial dibayar  dengan cek atau giro. Pengeluaran –pengeluaran yang jumlahnya relative kecil dan sering terjadi serta tidak  praktis  jika dibayar  dengan ce atau giro meliputi pembayaran untuk : </a:t>
            </a:r>
          </a:p>
          <a:p>
            <a:pPr lvl="0"/>
            <a:r>
              <a:rPr lang="id-ID" dirty="0"/>
              <a:t>Biaya tiket tol</a:t>
            </a:r>
          </a:p>
          <a:p>
            <a:pPr lvl="0"/>
            <a:r>
              <a:rPr lang="id-ID" dirty="0"/>
              <a:t>Biaya  parkir kendaraan </a:t>
            </a:r>
          </a:p>
          <a:p>
            <a:pPr lvl="0"/>
            <a:r>
              <a:rPr lang="id-ID" dirty="0"/>
              <a:t>Biaya  tambal ban dan menambah angin  ban kendaraan</a:t>
            </a:r>
          </a:p>
          <a:p>
            <a:pPr lvl="0"/>
            <a:r>
              <a:rPr lang="id-ID" dirty="0"/>
              <a:t>Biaya perbaikan kecil bangunan kantor</a:t>
            </a:r>
          </a:p>
          <a:p>
            <a:pPr lvl="0"/>
            <a:r>
              <a:rPr lang="id-ID" dirty="0"/>
              <a:t>Biaya  bahan bakar kendaran </a:t>
            </a:r>
          </a:p>
          <a:p>
            <a:pPr lvl="0"/>
            <a:r>
              <a:rPr lang="id-ID" dirty="0"/>
              <a:t>Biaya reparasi  komputer  dan printer</a:t>
            </a:r>
          </a:p>
          <a:p>
            <a:pPr lvl="0"/>
            <a:r>
              <a:rPr lang="id-ID" dirty="0"/>
              <a:t>Dan lain-lain</a:t>
            </a:r>
          </a:p>
          <a:p>
            <a:endParaRPr lang="id-ID" dirty="0"/>
          </a:p>
        </p:txBody>
      </p:sp>
      <p:sp>
        <p:nvSpPr>
          <p:cNvPr id="3" name="Title 2"/>
          <p:cNvSpPr>
            <a:spLocks noGrp="1"/>
          </p:cNvSpPr>
          <p:nvPr>
            <p:ph type="title"/>
          </p:nvPr>
        </p:nvSpPr>
        <p:spPr>
          <a:xfrm>
            <a:off x="395536" y="188640"/>
            <a:ext cx="8229600" cy="850106"/>
          </a:xfrm>
        </p:spPr>
        <p:txBody>
          <a:bodyPr>
            <a:normAutofit/>
          </a:bodyPr>
          <a:lstStyle/>
          <a:p>
            <a:pPr algn="ctr"/>
            <a:r>
              <a:rPr lang="id-ID" sz="3600" dirty="0" smtClean="0">
                <a:solidFill>
                  <a:srgbClr val="C00000"/>
                </a:solidFill>
              </a:rPr>
              <a:t>Kas Kecil</a:t>
            </a:r>
            <a:endParaRPr lang="id-ID" sz="3600" dirty="0">
              <a:solidFill>
                <a:srgbClr val="C00000"/>
              </a:solidFill>
            </a:endParaRPr>
          </a:p>
        </p:txBody>
      </p:sp>
    </p:spTree>
    <p:extLst>
      <p:ext uri="{BB962C8B-B14F-4D97-AF65-F5344CB8AC3E}">
        <p14:creationId xmlns:p14="http://schemas.microsoft.com/office/powerpoint/2010/main" val="407279675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971600" y="620688"/>
            <a:ext cx="7024744" cy="648072"/>
          </a:xfrm>
        </p:spPr>
        <p:txBody>
          <a:bodyPr>
            <a:normAutofit/>
          </a:bodyPr>
          <a:lstStyle/>
          <a:p>
            <a:pPr algn="ctr"/>
            <a:r>
              <a:rPr lang="id-ID" sz="2800" b="1" dirty="0" smtClean="0">
                <a:solidFill>
                  <a:srgbClr val="C00000"/>
                </a:solidFill>
                <a:latin typeface="Cambria" pitchFamily="18" charset="0"/>
              </a:rPr>
              <a:t>Metode Pencatatan Kas Kecil</a:t>
            </a:r>
            <a:endParaRPr lang="id-ID" sz="2800" b="1" dirty="0">
              <a:solidFill>
                <a:srgbClr val="C00000"/>
              </a:solidFill>
              <a:latin typeface="Cambria" pitchFamily="18" charset="0"/>
            </a:endParaRPr>
          </a:p>
        </p:txBody>
      </p:sp>
      <p:sp>
        <p:nvSpPr>
          <p:cNvPr id="2" name="Content Placeholder 1"/>
          <p:cNvSpPr>
            <a:spLocks noGrp="1"/>
          </p:cNvSpPr>
          <p:nvPr>
            <p:ph idx="1"/>
          </p:nvPr>
        </p:nvSpPr>
        <p:spPr>
          <a:xfrm>
            <a:off x="1043492" y="1484784"/>
            <a:ext cx="7056900" cy="4347845"/>
          </a:xfrm>
        </p:spPr>
        <p:txBody>
          <a:bodyPr>
            <a:normAutofit/>
          </a:bodyPr>
          <a:lstStyle/>
          <a:p>
            <a:pPr marL="525780" lvl="0" indent="-457200" algn="just">
              <a:buAutoNum type="arabicPeriod"/>
            </a:pPr>
            <a:r>
              <a:rPr lang="id-ID" b="1" dirty="0" smtClean="0">
                <a:latin typeface="Cambria" pitchFamily="18" charset="0"/>
              </a:rPr>
              <a:t>Metode </a:t>
            </a:r>
            <a:r>
              <a:rPr lang="id-ID" b="1" dirty="0">
                <a:latin typeface="Cambria" pitchFamily="18" charset="0"/>
              </a:rPr>
              <a:t>Imprest </a:t>
            </a:r>
            <a:endParaRPr lang="id-ID" b="1" dirty="0" smtClean="0">
              <a:latin typeface="Cambria" pitchFamily="18" charset="0"/>
            </a:endParaRPr>
          </a:p>
          <a:p>
            <a:pPr marL="68580" lvl="0" indent="0" algn="just">
              <a:buNone/>
            </a:pPr>
            <a:endParaRPr lang="id-ID" dirty="0">
              <a:latin typeface="Cambria" pitchFamily="18" charset="0"/>
            </a:endParaRPr>
          </a:p>
          <a:p>
            <a:pPr marL="68580" indent="0" algn="just">
              <a:buNone/>
            </a:pPr>
            <a:r>
              <a:rPr lang="id-ID" sz="2000" dirty="0" smtClean="0">
                <a:latin typeface="Cambria" pitchFamily="18" charset="0"/>
              </a:rPr>
              <a:t>Metode  </a:t>
            </a:r>
            <a:r>
              <a:rPr lang="id-ID" sz="2000" dirty="0">
                <a:latin typeface="Cambria" pitchFamily="18" charset="0"/>
              </a:rPr>
              <a:t>ini  adalah  penisian dan pengendalian  kas kecil  dimana  jumlah kas kecil selalu tetap dari waktu  ke waktu ,karena  pengisian  kembali kas kecil  akan selalu  sama  dengan  jumlah  yang  telah   dikeluarkan .Penggunaan  kas kecil  yang dicatat  dengan metode imprest  tidak memerlukan   pencatatan  ( ayat  jurnal )  atas  setiap  transaksi  yang terjadi , bukti – bukti  transaksi  dikumpulkan , dan pada saat  pengisian  kembali  , kas kecil  diisi kembali  berdasarkan  jumlah  pada keseluruhan  bukti  transaksi tersebut.</a:t>
            </a:r>
          </a:p>
          <a:p>
            <a:pPr algn="just"/>
            <a:endParaRPr lang="id-ID" dirty="0">
              <a:latin typeface="Cambria" pitchFamily="18" charset="0"/>
            </a:endParaRPr>
          </a:p>
        </p:txBody>
      </p:sp>
    </p:spTree>
    <p:extLst>
      <p:ext uri="{BB962C8B-B14F-4D97-AF65-F5344CB8AC3E}">
        <p14:creationId xmlns:p14="http://schemas.microsoft.com/office/powerpoint/2010/main" val="10623916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971600" y="404664"/>
            <a:ext cx="7024744" cy="792088"/>
          </a:xfrm>
        </p:spPr>
        <p:txBody>
          <a:bodyPr>
            <a:normAutofit/>
          </a:bodyPr>
          <a:lstStyle/>
          <a:p>
            <a:pPr algn="ctr"/>
            <a:r>
              <a:rPr lang="id-ID" sz="2800" b="1" dirty="0">
                <a:solidFill>
                  <a:srgbClr val="C00000"/>
                </a:solidFill>
                <a:latin typeface="Cambria" pitchFamily="18" charset="0"/>
              </a:rPr>
              <a:t>Metode Pencatatan Kas </a:t>
            </a:r>
            <a:r>
              <a:rPr lang="id-ID" sz="2800" b="1" dirty="0" smtClean="0">
                <a:solidFill>
                  <a:srgbClr val="C00000"/>
                </a:solidFill>
                <a:latin typeface="Cambria" pitchFamily="18" charset="0"/>
              </a:rPr>
              <a:t>Kecil (samb)</a:t>
            </a:r>
            <a:endParaRPr lang="id-ID" sz="2800" dirty="0"/>
          </a:p>
        </p:txBody>
      </p:sp>
      <p:sp>
        <p:nvSpPr>
          <p:cNvPr id="3" name="Content Placeholder 2"/>
          <p:cNvSpPr>
            <a:spLocks noGrp="1"/>
          </p:cNvSpPr>
          <p:nvPr>
            <p:ph idx="1"/>
          </p:nvPr>
        </p:nvSpPr>
        <p:spPr>
          <a:xfrm>
            <a:off x="755576" y="1340768"/>
            <a:ext cx="7344816" cy="4752528"/>
          </a:xfrm>
        </p:spPr>
        <p:txBody>
          <a:bodyPr>
            <a:normAutofit fontScale="70000" lnSpcReduction="20000"/>
          </a:bodyPr>
          <a:lstStyle/>
          <a:p>
            <a:pPr marL="68580" lvl="0" indent="0">
              <a:buNone/>
            </a:pPr>
            <a:r>
              <a:rPr lang="id-ID" sz="3800" b="1" dirty="0" smtClean="0">
                <a:latin typeface="Cambria" pitchFamily="18" charset="0"/>
              </a:rPr>
              <a:t>2.  Metode  </a:t>
            </a:r>
            <a:r>
              <a:rPr lang="id-ID" sz="3800" b="1" dirty="0">
                <a:latin typeface="Cambria" pitchFamily="18" charset="0"/>
              </a:rPr>
              <a:t>fluktuasi </a:t>
            </a:r>
            <a:endParaRPr lang="id-ID" sz="3800" dirty="0">
              <a:latin typeface="Cambria" pitchFamily="18" charset="0"/>
            </a:endParaRPr>
          </a:p>
          <a:p>
            <a:pPr marL="68580" indent="0">
              <a:buNone/>
            </a:pPr>
            <a:endParaRPr lang="id-ID" sz="2900" dirty="0">
              <a:latin typeface="Cambria" pitchFamily="18" charset="0"/>
            </a:endParaRPr>
          </a:p>
          <a:p>
            <a:pPr marL="68580" indent="0" algn="just">
              <a:buNone/>
            </a:pPr>
            <a:r>
              <a:rPr lang="id-ID" sz="2900" dirty="0" smtClean="0">
                <a:latin typeface="Cambria" pitchFamily="18" charset="0"/>
              </a:rPr>
              <a:t>Metode </a:t>
            </a:r>
            <a:r>
              <a:rPr lang="id-ID" sz="2900" dirty="0">
                <a:latin typeface="Cambria" pitchFamily="18" charset="0"/>
              </a:rPr>
              <a:t>ini adalah  metode pencatatan dan pengendalian  kas kecil , di mana  jumlah kas kecil akan selalu  berubah  karena pengisian kembali kas kecil  selalu sama dari waktu ke waktu. Pengolahan  kas kecil  dengan metode  fluktuasi  membuat saldo  kas kecil  sesaat setelah  pengisian   kembali  akan selalu  berbeda  dengan  saat pertama kali  diisi. Penggunaan  kas kecil  yang dicatat dengan metode  fluktuasi ini  akan  mengeluarkan  pencatatan  ( ayat jurnal)  atas setiap  transaksi terjadi</a:t>
            </a:r>
            <a:r>
              <a:rPr lang="id-ID" sz="2900" dirty="0" smtClean="0">
                <a:latin typeface="Cambria" pitchFamily="18" charset="0"/>
              </a:rPr>
              <a:t>. setiap </a:t>
            </a:r>
            <a:r>
              <a:rPr lang="id-ID" sz="2900" dirty="0">
                <a:latin typeface="Cambria" pitchFamily="18" charset="0"/>
              </a:rPr>
              <a:t>pengeluaran   yang menggunakan kas  kecil harus  selalu dicatat  (dijurnal) berdasarkan  bukti   transaksi  yang ada satu  per-satu . bukti –bukti  transaksi  dikumpulkan , dan pada saat  pengisian  kembali , kas kecil  diisi kembali  berdasarkan jumlah  yang  sama  setiap  periodenya  ( kecuali  terjadi  perubahan  kebijakan  )  tanpa memperhatikan  </a:t>
            </a:r>
          </a:p>
          <a:p>
            <a:endParaRPr lang="id-ID" dirty="0"/>
          </a:p>
        </p:txBody>
      </p:sp>
    </p:spTree>
    <p:extLst>
      <p:ext uri="{BB962C8B-B14F-4D97-AF65-F5344CB8AC3E}">
        <p14:creationId xmlns:p14="http://schemas.microsoft.com/office/powerpoint/2010/main" val="124880257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4283" y="771999"/>
            <a:ext cx="7704856" cy="564503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5858477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43608" y="548680"/>
            <a:ext cx="7024744" cy="1143000"/>
          </a:xfrm>
        </p:spPr>
        <p:txBody>
          <a:bodyPr>
            <a:normAutofit fontScale="90000"/>
          </a:bodyPr>
          <a:lstStyle/>
          <a:p>
            <a:pPr lvl="0"/>
            <a:r>
              <a:rPr lang="id-ID" b="1" dirty="0"/>
              <a:t>Selisih Kas</a:t>
            </a:r>
            <a:r>
              <a:rPr lang="id-ID" dirty="0"/>
              <a:t/>
            </a:r>
            <a:br>
              <a:rPr lang="id-ID" dirty="0"/>
            </a:br>
            <a:endParaRPr lang="id-ID" dirty="0"/>
          </a:p>
        </p:txBody>
      </p:sp>
      <p:sp>
        <p:nvSpPr>
          <p:cNvPr id="3" name="Content Placeholder 2"/>
          <p:cNvSpPr>
            <a:spLocks noGrp="1"/>
          </p:cNvSpPr>
          <p:nvPr>
            <p:ph idx="1"/>
          </p:nvPr>
        </p:nvSpPr>
        <p:spPr>
          <a:xfrm>
            <a:off x="611560" y="1484784"/>
            <a:ext cx="7848872" cy="5040560"/>
          </a:xfrm>
        </p:spPr>
        <p:txBody>
          <a:bodyPr>
            <a:noAutofit/>
          </a:bodyPr>
          <a:lstStyle/>
          <a:p>
            <a:pPr algn="just"/>
            <a:r>
              <a:rPr lang="id-ID" sz="2000" dirty="0">
                <a:latin typeface="Cambria" pitchFamily="18" charset="0"/>
              </a:rPr>
              <a:t>Kas merupakan aset  perusahaan  yang ukurannya  kecil tetapi nilai relatif  besar dibandingkan  dengan aset  lainnya yang dimiliki perusahaan . karena itu , kas merupakan aset  perusahaan yang sangat mudah  diselewengkan.  Untuk  meminimalkan terjadinya kecurangan atas pengelolaan kas ,  setiap perusahaan  secara berkala  harus melakukan  cash-opname,yaitu menghitung  fisik kas (kecil)  dan  membandingkannya dengan saldo kas  (kecil)  yang ada di buku besar </a:t>
            </a:r>
            <a:r>
              <a:rPr lang="id-ID" sz="2000" dirty="0" smtClean="0">
                <a:latin typeface="Cambria" pitchFamily="18" charset="0"/>
              </a:rPr>
              <a:t>. </a:t>
            </a:r>
          </a:p>
          <a:p>
            <a:pPr algn="just"/>
            <a:r>
              <a:rPr lang="id-ID" sz="2000" dirty="0" smtClean="0">
                <a:latin typeface="Cambria" pitchFamily="18" charset="0"/>
              </a:rPr>
              <a:t>Dalam </a:t>
            </a:r>
            <a:r>
              <a:rPr lang="id-ID" sz="2000" dirty="0">
                <a:latin typeface="Cambria" pitchFamily="18" charset="0"/>
              </a:rPr>
              <a:t>proses cash –opname   itulah sering kali  ditemukan selisih kas , yaitu jumlah kas secara fisik tidak  sama  dengan  kas di buku besar.perbedaan jumlah kas  tersebut dapat berupa selisih  kurang  mampu  selisih lebih. Selisih kurang  terjadi jika   jumlah kas  secara fisik  lebih kecil  dari jumlah  menurut buku besar , sedangkan  selisih  lebih  terjadi jika  jumlah kas secara fisik  lebih besar dari  jumlah  kas menurut buku besar.</a:t>
            </a:r>
          </a:p>
          <a:p>
            <a:endParaRPr lang="id-ID" sz="2000" dirty="0">
              <a:latin typeface="Cambria" pitchFamily="18" charset="0"/>
            </a:endParaRPr>
          </a:p>
        </p:txBody>
      </p:sp>
    </p:spTree>
    <p:extLst>
      <p:ext uri="{BB962C8B-B14F-4D97-AF65-F5344CB8AC3E}">
        <p14:creationId xmlns:p14="http://schemas.microsoft.com/office/powerpoint/2010/main" val="1363342604"/>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404664"/>
            <a:ext cx="8229600" cy="864096"/>
          </a:xfrm>
        </p:spPr>
        <p:style>
          <a:lnRef idx="1">
            <a:schemeClr val="accent3"/>
          </a:lnRef>
          <a:fillRef idx="2">
            <a:schemeClr val="accent3"/>
          </a:fillRef>
          <a:effectRef idx="1">
            <a:schemeClr val="accent3"/>
          </a:effectRef>
          <a:fontRef idx="minor">
            <a:schemeClr val="dk1"/>
          </a:fontRef>
        </p:style>
        <p:txBody>
          <a:bodyPr/>
          <a:lstStyle/>
          <a:p>
            <a:pPr algn="ctr"/>
            <a:r>
              <a:rPr lang="id-ID" b="1" dirty="0" smtClean="0">
                <a:solidFill>
                  <a:srgbClr val="FF0066"/>
                </a:solidFill>
                <a:latin typeface="+mn-lt"/>
              </a:rPr>
              <a:t>Rekonsiliasi Bank</a:t>
            </a:r>
            <a:endParaRPr lang="id-ID" b="1" dirty="0">
              <a:solidFill>
                <a:srgbClr val="FF0066"/>
              </a:solidFill>
              <a:latin typeface="+mn-lt"/>
            </a:endParaRPr>
          </a:p>
        </p:txBody>
      </p:sp>
      <p:sp>
        <p:nvSpPr>
          <p:cNvPr id="3" name="Content Placeholder 2"/>
          <p:cNvSpPr>
            <a:spLocks noGrp="1"/>
          </p:cNvSpPr>
          <p:nvPr>
            <p:ph idx="1"/>
          </p:nvPr>
        </p:nvSpPr>
        <p:spPr>
          <a:xfrm>
            <a:off x="457200" y="1484784"/>
            <a:ext cx="8229600" cy="4839816"/>
          </a:xfrm>
        </p:spPr>
        <p:style>
          <a:lnRef idx="1">
            <a:schemeClr val="accent4"/>
          </a:lnRef>
          <a:fillRef idx="2">
            <a:schemeClr val="accent4"/>
          </a:fillRef>
          <a:effectRef idx="1">
            <a:schemeClr val="accent4"/>
          </a:effectRef>
          <a:fontRef idx="minor">
            <a:schemeClr val="dk1"/>
          </a:fontRef>
        </p:style>
        <p:txBody>
          <a:bodyPr>
            <a:normAutofit fontScale="85000" lnSpcReduction="20000"/>
          </a:bodyPr>
          <a:lstStyle/>
          <a:p>
            <a:pPr marL="0" indent="0" algn="just">
              <a:buNone/>
            </a:pPr>
            <a:r>
              <a:rPr lang="id-ID" dirty="0"/>
              <a:t>Apabila setiap penerimaan uang ke bank dan pengeluaran uang menggunakan cek, maka rekening kas/bank akan dapat dibandingkan dengan laporan bank. Kegunaan rekonsiliasi adalah untuk mengecek ketelitian pencatatan dalam rekening kas dari catatan bank serta untuk mengetahui penerimaan atau pengeluaran yang sudah terjadi di bank tetapi belum dicatat oleh perusahaan.</a:t>
            </a:r>
          </a:p>
          <a:p>
            <a:pPr marL="0" indent="0">
              <a:buNone/>
            </a:pPr>
            <a:endParaRPr lang="id-ID" dirty="0" smtClean="0"/>
          </a:p>
          <a:p>
            <a:pPr marL="0" indent="0">
              <a:buNone/>
            </a:pPr>
            <a:r>
              <a:rPr lang="id-ID" dirty="0" smtClean="0"/>
              <a:t>Dalam </a:t>
            </a:r>
            <a:r>
              <a:rPr lang="id-ID" dirty="0"/>
              <a:t>menyusun rekonsiliasi Bank harus dituliskan :</a:t>
            </a:r>
          </a:p>
          <a:p>
            <a:pPr lvl="0">
              <a:buFont typeface="Courier New" pitchFamily="49" charset="0"/>
              <a:buChar char="o"/>
            </a:pPr>
            <a:r>
              <a:rPr lang="en-US" dirty="0" err="1"/>
              <a:t>Nama</a:t>
            </a:r>
            <a:r>
              <a:rPr lang="en-US" dirty="0"/>
              <a:t>  Perusahaan</a:t>
            </a:r>
            <a:endParaRPr lang="id-ID" dirty="0"/>
          </a:p>
          <a:p>
            <a:pPr lvl="0">
              <a:buFont typeface="Courier New" pitchFamily="49" charset="0"/>
              <a:buChar char="o"/>
            </a:pPr>
            <a:r>
              <a:rPr lang="en-US" dirty="0"/>
              <a:t>Kata “</a:t>
            </a:r>
            <a:r>
              <a:rPr lang="en-US" dirty="0" err="1"/>
              <a:t>Rekonsiliasi</a:t>
            </a:r>
            <a:r>
              <a:rPr lang="en-US" dirty="0"/>
              <a:t> Bank”</a:t>
            </a:r>
            <a:endParaRPr lang="id-ID" dirty="0"/>
          </a:p>
          <a:p>
            <a:pPr lvl="0">
              <a:buFont typeface="Courier New" pitchFamily="49" charset="0"/>
              <a:buChar char="o"/>
            </a:pPr>
            <a:r>
              <a:rPr lang="en-US" dirty="0" err="1"/>
              <a:t>Tanggal</a:t>
            </a:r>
            <a:r>
              <a:rPr lang="en-US" dirty="0"/>
              <a:t> </a:t>
            </a:r>
            <a:r>
              <a:rPr lang="en-US" dirty="0" err="1"/>
              <a:t>Penyusunan</a:t>
            </a:r>
            <a:endParaRPr lang="id-ID" dirty="0"/>
          </a:p>
          <a:p>
            <a:endParaRPr lang="id-ID" dirty="0"/>
          </a:p>
        </p:txBody>
      </p:sp>
    </p:spTree>
    <p:extLst>
      <p:ext uri="{BB962C8B-B14F-4D97-AF65-F5344CB8AC3E}">
        <p14:creationId xmlns:p14="http://schemas.microsoft.com/office/powerpoint/2010/main" val="3984641974"/>
      </p:ext>
    </p:extLst>
  </p:cSld>
  <p:clrMapOvr>
    <a:masterClrMapping/>
  </p:clrMapOvr>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_rels/theme3.xml.rels><?xml version="1.0" encoding="UTF-8" standalone="yes"?>
<Relationships xmlns="http://schemas.openxmlformats.org/package/2006/relationships"><Relationship Id="rId1" Type="http://schemas.openxmlformats.org/officeDocument/2006/relationships/image" Target="../media/image2.jpeg"/></Relationships>
</file>

<file path=ppt/theme/_rels/theme5.xml.rels><?xml version="1.0" encoding="UTF-8" standalone="yes"?>
<Relationships xmlns="http://schemas.openxmlformats.org/package/2006/relationships"><Relationship Id="rId1" Type="http://schemas.openxmlformats.org/officeDocument/2006/relationships/image" Target="../media/image3.jpeg"/></Relationships>
</file>

<file path=ppt/theme/theme1.xml><?xml version="1.0" encoding="utf-8"?>
<a:theme xmlns:a="http://schemas.openxmlformats.org/drawingml/2006/main" name="Slipstream">
  <a:themeElements>
    <a:clrScheme name="Slipstream">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Slipstream">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lipstream">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ppt/theme/theme2.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Austin">
  <a:themeElements>
    <a:clrScheme name="Austin">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Austin">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ustin">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5.xml><?xml version="1.0" encoding="utf-8"?>
<a:theme xmlns:a="http://schemas.openxmlformats.org/drawingml/2006/main" name="Aspect">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Aspect">
      <a:maj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ajorFont>
      <a:minorFont>
        <a:latin typeface="Verdana"/>
        <a:ea typeface=""/>
        <a:cs typeface=""/>
        <a:font script="Jpan" typeface="ＭＳ ゴシック"/>
        <a:font script="Hang" typeface="굴림"/>
        <a:font script="Hans" typeface="微软雅黑"/>
        <a:font script="Hant" typeface="微軟正黑體"/>
        <a:font script="Arab" typeface="Tahoma"/>
        <a:font script="Hebr" typeface="Tahoma"/>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spect">
      <a:fillStyleLst>
        <a:solidFill>
          <a:schemeClr val="phClr"/>
        </a:solidFill>
        <a:gradFill rotWithShape="1">
          <a:gsLst>
            <a:gs pos="0">
              <a:schemeClr val="phClr">
                <a:tint val="65000"/>
                <a:satMod val="270000"/>
              </a:schemeClr>
            </a:gs>
            <a:gs pos="25000">
              <a:schemeClr val="phClr">
                <a:tint val="60000"/>
                <a:satMod val="300000"/>
              </a:schemeClr>
            </a:gs>
            <a:gs pos="100000">
              <a:schemeClr val="phClr">
                <a:tint val="29000"/>
                <a:satMod val="400000"/>
              </a:schemeClr>
            </a:gs>
          </a:gsLst>
          <a:lin ang="16200000" scaled="1"/>
        </a:gradFill>
        <a:gradFill rotWithShape="1">
          <a:gsLst>
            <a:gs pos="0">
              <a:schemeClr val="phClr">
                <a:shade val="45000"/>
                <a:satMod val="155000"/>
              </a:schemeClr>
            </a:gs>
            <a:gs pos="60000">
              <a:schemeClr val="phClr">
                <a:shade val="95000"/>
                <a:satMod val="150000"/>
              </a:schemeClr>
            </a:gs>
            <a:gs pos="100000">
              <a:schemeClr val="phClr">
                <a:tint val="87000"/>
                <a:satMod val="250000"/>
              </a:schemeClr>
            </a:gs>
          </a:gsLst>
          <a:lin ang="16200000" scaled="0"/>
        </a:gradFill>
      </a:fillStyleLst>
      <a:lnStyleLst>
        <a:ln w="9525" cap="flat" cmpd="sng" algn="ctr">
          <a:solidFill>
            <a:schemeClr val="phClr">
              <a:satMod val="150000"/>
            </a:schemeClr>
          </a:solidFill>
          <a:prstDash val="solid"/>
        </a:ln>
        <a:ln w="42500" cap="flat" cmpd="sng" algn="ctr">
          <a:solidFill>
            <a:schemeClr val="phClr"/>
          </a:solidFill>
          <a:prstDash val="solid"/>
        </a:ln>
        <a:ln w="38100" cap="flat" cmpd="sng" algn="ctr">
          <a:solidFill>
            <a:schemeClr val="phClr"/>
          </a:solidFill>
          <a:prstDash val="solid"/>
        </a:ln>
      </a:lnStyleLst>
      <a:effectStyleLst>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effectStyle>
        <a:effectStyle>
          <a:effectLst>
            <a:outerShdw blurRad="65500" dist="38100" dir="5400000" rotWithShape="0">
              <a:srgbClr val="000000">
                <a:alpha val="40000"/>
              </a:srgbClr>
            </a:outerShdw>
          </a:effectLst>
          <a:scene3d>
            <a:camera prst="orthographicFront" fov="0">
              <a:rot lat="0" lon="0" rev="0"/>
            </a:camera>
            <a:lightRig rig="contrasting" dir="t">
              <a:rot lat="0" lon="0" rev="12000000"/>
            </a:lightRig>
          </a:scene3d>
          <a:sp3d prstMaterial="powder">
            <a:bevelT h="50800"/>
          </a:sp3d>
        </a:effectStyle>
      </a:effectStyleLst>
      <a:bgFillStyleLst>
        <a:solidFill>
          <a:schemeClr val="phClr"/>
        </a:solidFill>
        <a:gradFill rotWithShape="1">
          <a:gsLst>
            <a:gs pos="0">
              <a:schemeClr val="phClr">
                <a:shade val="35000"/>
                <a:satMod val="150000"/>
              </a:schemeClr>
            </a:gs>
            <a:gs pos="45000">
              <a:schemeClr val="phClr">
                <a:shade val="68000"/>
                <a:satMod val="155000"/>
              </a:schemeClr>
            </a:gs>
            <a:gs pos="100000">
              <a:schemeClr val="phClr">
                <a:tint val="70000"/>
                <a:satMod val="175000"/>
              </a:schemeClr>
            </a:gs>
          </a:gsLst>
          <a:lin ang="16200000" scaled="0"/>
        </a:gradFill>
        <a:blipFill>
          <a:blip xmlns:r="http://schemas.openxmlformats.org/officeDocument/2006/relationships" r:embed="rId1">
            <a:duotone>
              <a:schemeClr val="phClr">
                <a:shade val="800"/>
                <a:satMod val="150000"/>
              </a:schemeClr>
              <a:schemeClr val="phClr">
                <a:tint val="80000"/>
                <a:satMod val="150000"/>
              </a:schemeClr>
            </a:duotone>
          </a:blip>
          <a:tile tx="0" ty="0" sx="75000" sy="7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167</TotalTime>
  <Words>1038</Words>
  <Application>Microsoft Office PowerPoint</Application>
  <PresentationFormat>On-screen Show (4:3)</PresentationFormat>
  <Paragraphs>70</Paragraphs>
  <Slides>14</Slides>
  <Notes>0</Notes>
  <HiddenSlides>0</HiddenSlides>
  <MMClips>0</MMClips>
  <ScaleCrop>false</ScaleCrop>
  <HeadingPairs>
    <vt:vector size="4" baseType="variant">
      <vt:variant>
        <vt:lpstr>Theme</vt:lpstr>
      </vt:variant>
      <vt:variant>
        <vt:i4>5</vt:i4>
      </vt:variant>
      <vt:variant>
        <vt:lpstr>Slide Titles</vt:lpstr>
      </vt:variant>
      <vt:variant>
        <vt:i4>14</vt:i4>
      </vt:variant>
    </vt:vector>
  </HeadingPairs>
  <TitlesOfParts>
    <vt:vector size="19" baseType="lpstr">
      <vt:lpstr>Slipstream</vt:lpstr>
      <vt:lpstr>Concourse</vt:lpstr>
      <vt:lpstr>Austin</vt:lpstr>
      <vt:lpstr>Office Theme</vt:lpstr>
      <vt:lpstr>Aspect</vt:lpstr>
      <vt:lpstr>Akuntansi Keuangan 1</vt:lpstr>
      <vt:lpstr>Kas</vt:lpstr>
      <vt:lpstr>Setara Kas</vt:lpstr>
      <vt:lpstr>Kas Kecil</vt:lpstr>
      <vt:lpstr>Metode Pencatatan Kas Kecil</vt:lpstr>
      <vt:lpstr>Metode Pencatatan Kas Kecil (samb)</vt:lpstr>
      <vt:lpstr>PowerPoint Presentation</vt:lpstr>
      <vt:lpstr>Selisih Kas </vt:lpstr>
      <vt:lpstr>Rekonsiliasi Bank</vt:lpstr>
      <vt:lpstr>Hal-hal yang menimbulkan perbedaan :</vt:lpstr>
      <vt:lpstr>Sambungan :</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Akuntansi Keuangan 1</dc:title>
  <dc:creator>USER</dc:creator>
  <cp:lastModifiedBy>acer</cp:lastModifiedBy>
  <cp:revision>18</cp:revision>
  <dcterms:created xsi:type="dcterms:W3CDTF">2020-09-29T08:05:57Z</dcterms:created>
  <dcterms:modified xsi:type="dcterms:W3CDTF">2022-10-02T09:14:39Z</dcterms:modified>
</cp:coreProperties>
</file>